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59" r:id="rId3"/>
    <p:sldId id="276" r:id="rId4"/>
    <p:sldId id="264" r:id="rId5"/>
    <p:sldId id="283" r:id="rId6"/>
    <p:sldId id="258" r:id="rId7"/>
    <p:sldId id="260" r:id="rId8"/>
    <p:sldId id="261" r:id="rId9"/>
    <p:sldId id="265" r:id="rId10"/>
    <p:sldId id="271" r:id="rId11"/>
    <p:sldId id="272" r:id="rId12"/>
    <p:sldId id="289" r:id="rId13"/>
    <p:sldId id="285" r:id="rId14"/>
    <p:sldId id="284" r:id="rId15"/>
    <p:sldId id="286" r:id="rId16"/>
    <p:sldId id="287" r:id="rId17"/>
    <p:sldId id="288" r:id="rId18"/>
    <p:sldId id="278" r:id="rId19"/>
  </p:sldIdLst>
  <p:sldSz cx="9144000" cy="5143500" type="screen16x9"/>
  <p:notesSz cx="6858000" cy="9144000"/>
  <p:embeddedFontLst>
    <p:embeddedFont>
      <p:font typeface="Mukta" panose="020B0000000000000000" pitchFamily="34" charset="77"/>
      <p:regular r:id="rId21"/>
      <p:bold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23">
          <p15:clr>
            <a:srgbClr val="A4A3A4"/>
          </p15:clr>
        </p15:guide>
        <p15:guide id="2" pos="3002">
          <p15:clr>
            <a:srgbClr val="A4A3A4"/>
          </p15:clr>
        </p15:guide>
        <p15:guide id="3" orient="horz" pos="1981">
          <p15:clr>
            <a:srgbClr val="9AA0A6"/>
          </p15:clr>
        </p15:guide>
        <p15:guide id="4" pos="45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7984F0-F7D6-4C88-9AA1-B91D335F78A9}">
  <a:tblStyle styleId="{967984F0-F7D6-4C88-9AA1-B91D335F7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10"/>
    <p:restoredTop sz="94925"/>
  </p:normalViewPr>
  <p:slideViewPr>
    <p:cSldViewPr snapToGrid="0">
      <p:cViewPr varScale="1">
        <p:scale>
          <a:sx n="165" d="100"/>
          <a:sy n="165" d="100"/>
        </p:scale>
        <p:origin x="208" y="1904"/>
      </p:cViewPr>
      <p:guideLst>
        <p:guide orient="horz" pos="1323"/>
        <p:guide pos="3002"/>
        <p:guide orient="horz" pos="1981"/>
        <p:guide pos="4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e09b321c1_2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e09b321c1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868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09b321c1_2_12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 err="1"/>
              <a:t>Todays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is 39.9%</a:t>
            </a:r>
            <a:endParaRPr dirty="0"/>
          </a:p>
        </p:txBody>
      </p:sp>
      <p:sp>
        <p:nvSpPr>
          <p:cNvPr id="154" name="Google Shape;154;g3e09b321c1_2_1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92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Current</a:t>
            </a:r>
            <a:r>
              <a:rPr lang="da-DK" dirty="0"/>
              <a:t> global </a:t>
            </a:r>
            <a:r>
              <a:rPr lang="da-DK" dirty="0" err="1"/>
              <a:t>number</a:t>
            </a:r>
            <a:r>
              <a:rPr lang="da-DK" dirty="0"/>
              <a:t> 39.9% have </a:t>
            </a:r>
            <a:r>
              <a:rPr lang="da-DK" dirty="0" err="1"/>
              <a:t>ROAs</a:t>
            </a:r>
            <a:endParaRPr lang="da-DK" dirty="0"/>
          </a:p>
          <a:p>
            <a:endParaRPr lang="da-DK" dirty="0"/>
          </a:p>
          <a:p>
            <a:r>
              <a:rPr lang="da-DK" dirty="0"/>
              <a:t>1299 </a:t>
            </a:r>
            <a:r>
              <a:rPr lang="da-DK" dirty="0" err="1"/>
              <a:t>kindly</a:t>
            </a:r>
            <a:r>
              <a:rPr lang="da-DK" dirty="0"/>
              <a:t> </a:t>
            </a:r>
            <a:r>
              <a:rPr lang="da-DK" dirty="0" err="1"/>
              <a:t>informed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saw</a:t>
            </a:r>
            <a:r>
              <a:rPr lang="da-DK" dirty="0"/>
              <a:t> 0.35% of </a:t>
            </a:r>
            <a:r>
              <a:rPr lang="da-DK" dirty="0" err="1"/>
              <a:t>traffic</a:t>
            </a:r>
            <a:r>
              <a:rPr lang="da-DK" dirty="0"/>
              <a:t> </a:t>
            </a:r>
            <a:r>
              <a:rPr lang="da-DK" dirty="0" err="1"/>
              <a:t>going</a:t>
            </a:r>
            <a:r>
              <a:rPr lang="da-DK" dirty="0"/>
              <a:t> to invalids in 2019 </a:t>
            </a: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decided</a:t>
            </a:r>
            <a:r>
              <a:rPr lang="da-DK" dirty="0"/>
              <a:t> to drop </a:t>
            </a:r>
          </a:p>
        </p:txBody>
      </p:sp>
    </p:spTree>
    <p:extLst>
      <p:ext uri="{BB962C8B-B14F-4D97-AF65-F5344CB8AC3E}">
        <p14:creationId xmlns:p14="http://schemas.microsoft.com/office/powerpoint/2010/main" val="2699912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24.2% of the </a:t>
            </a:r>
            <a:r>
              <a:rPr lang="da-DK" dirty="0" err="1"/>
              <a:t>delegated</a:t>
            </a:r>
            <a:r>
              <a:rPr lang="da-DK" dirty="0"/>
              <a:t> ipv4 </a:t>
            </a:r>
            <a:r>
              <a:rPr lang="da-DK" dirty="0" err="1"/>
              <a:t>space</a:t>
            </a:r>
            <a:r>
              <a:rPr lang="da-DK" dirty="0"/>
              <a:t> is </a:t>
            </a:r>
            <a:r>
              <a:rPr lang="da-DK" dirty="0" err="1"/>
              <a:t>signed</a:t>
            </a:r>
            <a:r>
              <a:rPr lang="da-DK" dirty="0"/>
              <a:t> – 20.1% of the v6 </a:t>
            </a:r>
            <a:r>
              <a:rPr lang="da-DK" dirty="0" err="1"/>
              <a:t>space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658" y="1904159"/>
            <a:ext cx="2439696" cy="4853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4"/>
          <p:cNvGrpSpPr/>
          <p:nvPr/>
        </p:nvGrpSpPr>
        <p:grpSpPr>
          <a:xfrm>
            <a:off x="3864589" y="296938"/>
            <a:ext cx="5127960" cy="4698999"/>
            <a:chOff x="5152786" y="395918"/>
            <a:chExt cx="6837280" cy="6265332"/>
          </a:xfrm>
        </p:grpSpPr>
        <p:sp>
          <p:nvSpPr>
            <p:cNvPr id="56" name="Google Shape;56;p14"/>
            <p:cNvSpPr/>
            <p:nvPr/>
          </p:nvSpPr>
          <p:spPr>
            <a:xfrm>
              <a:off x="8321177" y="1378050"/>
              <a:ext cx="3646311" cy="5283200"/>
            </a:xfrm>
            <a:custGeom>
              <a:avLst/>
              <a:gdLst/>
              <a:ahLst/>
              <a:cxnLst/>
              <a:rect l="l" t="t" r="r" b="b"/>
              <a:pathLst>
                <a:path w="3646311" h="5283200" extrusionOk="0">
                  <a:moveTo>
                    <a:pt x="3646311" y="406400"/>
                  </a:moveTo>
                  <a:lnTo>
                    <a:pt x="2889956" y="0"/>
                  </a:lnTo>
                  <a:lnTo>
                    <a:pt x="2946400" y="1004711"/>
                  </a:lnTo>
                  <a:lnTo>
                    <a:pt x="2100224" y="1383135"/>
                  </a:lnTo>
                  <a:lnTo>
                    <a:pt x="2844800" y="1682045"/>
                  </a:lnTo>
                  <a:lnTo>
                    <a:pt x="2935111" y="993422"/>
                  </a:lnTo>
                  <a:lnTo>
                    <a:pt x="3375378" y="1930400"/>
                  </a:lnTo>
                  <a:lnTo>
                    <a:pt x="2844800" y="1670756"/>
                  </a:lnTo>
                  <a:lnTo>
                    <a:pt x="2099734" y="2302934"/>
                  </a:lnTo>
                  <a:lnTo>
                    <a:pt x="2065867" y="1365956"/>
                  </a:lnTo>
                  <a:lnTo>
                    <a:pt x="1309511" y="2381956"/>
                  </a:lnTo>
                  <a:lnTo>
                    <a:pt x="2111023" y="2325511"/>
                  </a:lnTo>
                  <a:lnTo>
                    <a:pt x="1524000" y="3048000"/>
                  </a:lnTo>
                  <a:lnTo>
                    <a:pt x="2212623" y="3194756"/>
                  </a:lnTo>
                  <a:lnTo>
                    <a:pt x="2109053" y="2331484"/>
                  </a:lnTo>
                  <a:lnTo>
                    <a:pt x="2619023" y="2968978"/>
                  </a:lnTo>
                  <a:lnTo>
                    <a:pt x="2065867" y="3025422"/>
                  </a:lnTo>
                  <a:lnTo>
                    <a:pt x="2115683" y="2329449"/>
                  </a:lnTo>
                  <a:lnTo>
                    <a:pt x="2291645" y="3759200"/>
                  </a:lnTo>
                  <a:lnTo>
                    <a:pt x="1846259" y="3447443"/>
                  </a:lnTo>
                  <a:lnTo>
                    <a:pt x="2208619" y="3196725"/>
                  </a:lnTo>
                  <a:lnTo>
                    <a:pt x="1789618" y="2757115"/>
                  </a:lnTo>
                  <a:lnTo>
                    <a:pt x="1460271" y="3713388"/>
                  </a:lnTo>
                  <a:lnTo>
                    <a:pt x="2210654" y="3201385"/>
                  </a:lnTo>
                  <a:lnTo>
                    <a:pt x="1738489" y="4459111"/>
                  </a:lnTo>
                  <a:lnTo>
                    <a:pt x="1456267" y="3714045"/>
                  </a:lnTo>
                  <a:lnTo>
                    <a:pt x="841875" y="4128451"/>
                  </a:lnTo>
                  <a:lnTo>
                    <a:pt x="778934" y="3251200"/>
                  </a:lnTo>
                  <a:lnTo>
                    <a:pt x="1461584" y="3723364"/>
                  </a:lnTo>
                  <a:lnTo>
                    <a:pt x="1535289" y="3070578"/>
                  </a:lnTo>
                  <a:lnTo>
                    <a:pt x="790223" y="3251200"/>
                  </a:lnTo>
                  <a:lnTo>
                    <a:pt x="745067" y="2449689"/>
                  </a:lnTo>
                  <a:lnTo>
                    <a:pt x="0" y="3273778"/>
                  </a:lnTo>
                  <a:lnTo>
                    <a:pt x="799543" y="3252513"/>
                  </a:lnTo>
                  <a:lnTo>
                    <a:pt x="169334" y="3556000"/>
                  </a:lnTo>
                  <a:lnTo>
                    <a:pt x="632178" y="4075289"/>
                  </a:lnTo>
                  <a:lnTo>
                    <a:pt x="801511" y="3239911"/>
                  </a:lnTo>
                  <a:lnTo>
                    <a:pt x="1332089" y="4312356"/>
                  </a:lnTo>
                  <a:lnTo>
                    <a:pt x="869245" y="4481689"/>
                  </a:lnTo>
                  <a:lnTo>
                    <a:pt x="791534" y="3238533"/>
                  </a:lnTo>
                  <a:lnTo>
                    <a:pt x="903111" y="5283200"/>
                  </a:lnTo>
                  <a:lnTo>
                    <a:pt x="203200" y="4572000"/>
                  </a:lnTo>
                  <a:lnTo>
                    <a:pt x="857956" y="4120445"/>
                  </a:lnTo>
                  <a:lnTo>
                    <a:pt x="857956" y="4120445"/>
                  </a:lnTo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11244999" y="1784452"/>
              <a:ext cx="745067" cy="598311"/>
            </a:xfrm>
            <a:custGeom>
              <a:avLst/>
              <a:gdLst/>
              <a:ahLst/>
              <a:cxnLst/>
              <a:rect l="l" t="t" r="r" b="b"/>
              <a:pathLst>
                <a:path w="745066" h="598311" extrusionOk="0">
                  <a:moveTo>
                    <a:pt x="745066" y="0"/>
                  </a:moveTo>
                  <a:lnTo>
                    <a:pt x="45155" y="587022"/>
                  </a:lnTo>
                  <a:lnTo>
                    <a:pt x="0" y="598311"/>
                  </a:lnTo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9427647" y="395918"/>
              <a:ext cx="643307" cy="982133"/>
            </a:xfrm>
            <a:custGeom>
              <a:avLst/>
              <a:gdLst/>
              <a:ahLst/>
              <a:cxnLst/>
              <a:rect l="l" t="t" r="r" b="b"/>
              <a:pathLst>
                <a:path w="643306" h="982133" extrusionOk="0">
                  <a:moveTo>
                    <a:pt x="0" y="982133"/>
                  </a:moveTo>
                  <a:lnTo>
                    <a:pt x="490987" y="0"/>
                  </a:lnTo>
                  <a:lnTo>
                    <a:pt x="643306" y="722489"/>
                  </a:lnTo>
                  <a:lnTo>
                    <a:pt x="0" y="982133"/>
                  </a:lnTo>
                  <a:close/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11628983" y="3364894"/>
              <a:ext cx="349795" cy="711200"/>
            </a:xfrm>
            <a:custGeom>
              <a:avLst/>
              <a:gdLst/>
              <a:ahLst/>
              <a:cxnLst/>
              <a:rect l="l" t="t" r="r" b="b"/>
              <a:pathLst>
                <a:path w="349795" h="711200" extrusionOk="0">
                  <a:moveTo>
                    <a:pt x="0" y="711200"/>
                  </a:moveTo>
                  <a:lnTo>
                    <a:pt x="50720" y="0"/>
                  </a:lnTo>
                  <a:lnTo>
                    <a:pt x="349795" y="451555"/>
                  </a:lnTo>
                  <a:lnTo>
                    <a:pt x="0" y="711200"/>
                  </a:lnTo>
                  <a:close/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 rot="6264085">
              <a:off x="11116965" y="4898662"/>
              <a:ext cx="455327" cy="248623"/>
            </a:xfrm>
            <a:custGeom>
              <a:avLst/>
              <a:gdLst/>
              <a:ahLst/>
              <a:cxnLst/>
              <a:rect l="l" t="t" r="r" b="b"/>
              <a:pathLst>
                <a:path w="349795" h="711200" extrusionOk="0">
                  <a:moveTo>
                    <a:pt x="0" y="711200"/>
                  </a:moveTo>
                  <a:lnTo>
                    <a:pt x="50720" y="0"/>
                  </a:lnTo>
                  <a:lnTo>
                    <a:pt x="349795" y="451555"/>
                  </a:lnTo>
                  <a:lnTo>
                    <a:pt x="0" y="711200"/>
                  </a:lnTo>
                  <a:close/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 rot="6264085">
              <a:off x="7972553" y="5597332"/>
              <a:ext cx="273999" cy="751411"/>
            </a:xfrm>
            <a:custGeom>
              <a:avLst/>
              <a:gdLst/>
              <a:ahLst/>
              <a:cxnLst/>
              <a:rect l="l" t="t" r="r" b="b"/>
              <a:pathLst>
                <a:path w="349795" h="711200" extrusionOk="0">
                  <a:moveTo>
                    <a:pt x="0" y="711200"/>
                  </a:moveTo>
                  <a:lnTo>
                    <a:pt x="50720" y="0"/>
                  </a:lnTo>
                  <a:lnTo>
                    <a:pt x="349795" y="451555"/>
                  </a:lnTo>
                  <a:lnTo>
                    <a:pt x="0" y="711200"/>
                  </a:lnTo>
                  <a:close/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 rot="6264085">
              <a:off x="9564009" y="6169973"/>
              <a:ext cx="253420" cy="170783"/>
            </a:xfrm>
            <a:custGeom>
              <a:avLst/>
              <a:gdLst/>
              <a:ahLst/>
              <a:cxnLst/>
              <a:rect l="l" t="t" r="r" b="b"/>
              <a:pathLst>
                <a:path w="767908" h="523916" extrusionOk="0">
                  <a:moveTo>
                    <a:pt x="0" y="486358"/>
                  </a:moveTo>
                  <a:lnTo>
                    <a:pt x="767907" y="-1"/>
                  </a:lnTo>
                  <a:lnTo>
                    <a:pt x="459037" y="523917"/>
                  </a:lnTo>
                  <a:lnTo>
                    <a:pt x="0" y="486358"/>
                  </a:lnTo>
                  <a:close/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6085419" y="5025540"/>
              <a:ext cx="1808480" cy="721360"/>
            </a:xfrm>
            <a:custGeom>
              <a:avLst/>
              <a:gdLst/>
              <a:ahLst/>
              <a:cxnLst/>
              <a:rect l="l" t="t" r="r" b="b"/>
              <a:pathLst>
                <a:path w="1808480" h="721360" extrusionOk="0">
                  <a:moveTo>
                    <a:pt x="1676400" y="721360"/>
                  </a:moveTo>
                  <a:lnTo>
                    <a:pt x="1432560" y="325120"/>
                  </a:lnTo>
                  <a:lnTo>
                    <a:pt x="1026160" y="81280"/>
                  </a:lnTo>
                  <a:lnTo>
                    <a:pt x="741680" y="101600"/>
                  </a:lnTo>
                  <a:lnTo>
                    <a:pt x="589280" y="111760"/>
                  </a:lnTo>
                  <a:lnTo>
                    <a:pt x="0" y="213360"/>
                  </a:lnTo>
                  <a:lnTo>
                    <a:pt x="396240" y="375920"/>
                  </a:lnTo>
                  <a:lnTo>
                    <a:pt x="640080" y="0"/>
                  </a:lnTo>
                  <a:lnTo>
                    <a:pt x="1056640" y="91440"/>
                  </a:lnTo>
                  <a:lnTo>
                    <a:pt x="1005840" y="254000"/>
                  </a:lnTo>
                  <a:lnTo>
                    <a:pt x="782320" y="101600"/>
                  </a:lnTo>
                  <a:lnTo>
                    <a:pt x="1330960" y="40640"/>
                  </a:lnTo>
                  <a:lnTo>
                    <a:pt x="995680" y="264160"/>
                  </a:lnTo>
                  <a:lnTo>
                    <a:pt x="1442720" y="304800"/>
                  </a:lnTo>
                  <a:lnTo>
                    <a:pt x="1808480" y="558800"/>
                  </a:lnTo>
                  <a:lnTo>
                    <a:pt x="1676400" y="721360"/>
                  </a:lnTo>
                  <a:close/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 rot="10800000">
              <a:off x="5963543" y="5506124"/>
              <a:ext cx="151488" cy="237627"/>
            </a:xfrm>
            <a:custGeom>
              <a:avLst/>
              <a:gdLst/>
              <a:ahLst/>
              <a:cxnLst/>
              <a:rect l="l" t="t" r="r" b="b"/>
              <a:pathLst>
                <a:path w="459036" h="728980" extrusionOk="0">
                  <a:moveTo>
                    <a:pt x="0" y="0"/>
                  </a:moveTo>
                  <a:lnTo>
                    <a:pt x="76365" y="728978"/>
                  </a:lnTo>
                  <a:lnTo>
                    <a:pt x="459037" y="3755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 rot="-9853353">
              <a:off x="5595983" y="5802679"/>
              <a:ext cx="118843" cy="157163"/>
            </a:xfrm>
            <a:custGeom>
              <a:avLst/>
              <a:gdLst/>
              <a:ahLst/>
              <a:cxnLst/>
              <a:rect l="l" t="t" r="r" b="b"/>
              <a:pathLst>
                <a:path w="360115" h="482137" extrusionOk="0">
                  <a:moveTo>
                    <a:pt x="189025" y="1"/>
                  </a:moveTo>
                  <a:lnTo>
                    <a:pt x="1" y="482138"/>
                  </a:lnTo>
                  <a:lnTo>
                    <a:pt x="360115" y="171714"/>
                  </a:lnTo>
                  <a:lnTo>
                    <a:pt x="189025" y="1"/>
                  </a:lnTo>
                  <a:close/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 rot="7066477">
              <a:off x="6200838" y="6103354"/>
              <a:ext cx="51675" cy="53959"/>
            </a:xfrm>
            <a:custGeom>
              <a:avLst/>
              <a:gdLst/>
              <a:ahLst/>
              <a:cxnLst/>
              <a:rect l="l" t="t" r="r" b="b"/>
              <a:pathLst>
                <a:path w="360115" h="482137" extrusionOk="0">
                  <a:moveTo>
                    <a:pt x="189025" y="1"/>
                  </a:moveTo>
                  <a:lnTo>
                    <a:pt x="1" y="482138"/>
                  </a:lnTo>
                  <a:lnTo>
                    <a:pt x="360115" y="171714"/>
                  </a:lnTo>
                  <a:lnTo>
                    <a:pt x="189025" y="1"/>
                  </a:lnTo>
                  <a:close/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 rot="-6841790">
              <a:off x="5162111" y="5657898"/>
              <a:ext cx="51675" cy="53959"/>
            </a:xfrm>
            <a:custGeom>
              <a:avLst/>
              <a:gdLst/>
              <a:ahLst/>
              <a:cxnLst/>
              <a:rect l="l" t="t" r="r" b="b"/>
              <a:pathLst>
                <a:path w="360115" h="482137" extrusionOk="0">
                  <a:moveTo>
                    <a:pt x="189025" y="1"/>
                  </a:moveTo>
                  <a:lnTo>
                    <a:pt x="1" y="482138"/>
                  </a:lnTo>
                  <a:lnTo>
                    <a:pt x="360115" y="171714"/>
                  </a:lnTo>
                  <a:lnTo>
                    <a:pt x="189025" y="1"/>
                  </a:lnTo>
                  <a:close/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1754758" y="2524125"/>
            <a:ext cx="3811191" cy="72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s">
  <p:cSld name="Title and Content Optio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628650" y="918250"/>
            <a:ext cx="7886700" cy="354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47732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47732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47732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47732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47732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BAE40"/>
          </p15:clr>
        </p15:guide>
        <p15:guide id="2" pos="3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ople">
  <p:cSld name="Peopl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 rot="5400000">
            <a:off x="1555048" y="5618188"/>
            <a:ext cx="262346" cy="533400"/>
          </a:xfrm>
          <a:custGeom>
            <a:avLst/>
            <a:gdLst/>
            <a:ahLst/>
            <a:cxnLst/>
            <a:rect l="l" t="t" r="r" b="b"/>
            <a:pathLst>
              <a:path w="349795" h="711200" extrusionOk="0">
                <a:moveTo>
                  <a:pt x="0" y="711200"/>
                </a:moveTo>
                <a:lnTo>
                  <a:pt x="50720" y="0"/>
                </a:lnTo>
                <a:lnTo>
                  <a:pt x="349795" y="451555"/>
                </a:lnTo>
                <a:lnTo>
                  <a:pt x="0" y="711200"/>
                </a:lnTo>
                <a:close/>
              </a:path>
            </a:pathLst>
          </a:custGeom>
          <a:noFill/>
          <a:ln w="25400" cap="flat" cmpd="sng">
            <a:solidFill>
              <a:srgbClr val="3FB4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89B5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24" name="Google Shape;124;p25"/>
          <p:cNvSpPr/>
          <p:nvPr/>
        </p:nvSpPr>
        <p:spPr>
          <a:xfrm rot="-9935915">
            <a:off x="249295" y="2288915"/>
            <a:ext cx="341495" cy="186467"/>
          </a:xfrm>
          <a:custGeom>
            <a:avLst/>
            <a:gdLst/>
            <a:ahLst/>
            <a:cxnLst/>
            <a:rect l="l" t="t" r="r" b="b"/>
            <a:pathLst>
              <a:path w="349795" h="711200" extrusionOk="0">
                <a:moveTo>
                  <a:pt x="0" y="711200"/>
                </a:moveTo>
                <a:lnTo>
                  <a:pt x="50720" y="0"/>
                </a:lnTo>
                <a:lnTo>
                  <a:pt x="349795" y="451555"/>
                </a:lnTo>
                <a:lnTo>
                  <a:pt x="0" y="711200"/>
                </a:lnTo>
                <a:close/>
              </a:path>
            </a:pathLst>
          </a:custGeom>
          <a:noFill/>
          <a:ln w="25400" cap="flat" cmpd="sng">
            <a:solidFill>
              <a:srgbClr val="3FB4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89B5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25" name="Google Shape;125;p25"/>
          <p:cNvSpPr/>
          <p:nvPr/>
        </p:nvSpPr>
        <p:spPr>
          <a:xfrm rot="-9935915">
            <a:off x="-309965" y="4235973"/>
            <a:ext cx="190065" cy="128087"/>
          </a:xfrm>
          <a:custGeom>
            <a:avLst/>
            <a:gdLst/>
            <a:ahLst/>
            <a:cxnLst/>
            <a:rect l="l" t="t" r="r" b="b"/>
            <a:pathLst>
              <a:path w="767908" h="523916" extrusionOk="0">
                <a:moveTo>
                  <a:pt x="0" y="486358"/>
                </a:moveTo>
                <a:lnTo>
                  <a:pt x="767907" y="-1"/>
                </a:lnTo>
                <a:lnTo>
                  <a:pt x="459037" y="523917"/>
                </a:lnTo>
                <a:lnTo>
                  <a:pt x="0" y="486358"/>
                </a:lnTo>
                <a:close/>
              </a:path>
            </a:pathLst>
          </a:custGeom>
          <a:noFill/>
          <a:ln w="25400" cap="flat" cmpd="sng">
            <a:solidFill>
              <a:srgbClr val="3FB4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89B5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grpSp>
        <p:nvGrpSpPr>
          <p:cNvPr id="126" name="Google Shape;126;p25"/>
          <p:cNvGrpSpPr/>
          <p:nvPr/>
        </p:nvGrpSpPr>
        <p:grpSpPr>
          <a:xfrm rot="1128696">
            <a:off x="-561680" y="1875423"/>
            <a:ext cx="3962400" cy="4411551"/>
            <a:chOff x="-692461" y="2128056"/>
            <a:chExt cx="5283200" cy="5882069"/>
          </a:xfrm>
        </p:grpSpPr>
        <p:sp>
          <p:nvSpPr>
            <p:cNvPr id="127" name="Google Shape;127;p25"/>
            <p:cNvSpPr/>
            <p:nvPr/>
          </p:nvSpPr>
          <p:spPr>
            <a:xfrm rot="5400000">
              <a:off x="125983" y="3545369"/>
              <a:ext cx="3646311" cy="5283200"/>
            </a:xfrm>
            <a:custGeom>
              <a:avLst/>
              <a:gdLst/>
              <a:ahLst/>
              <a:cxnLst/>
              <a:rect l="l" t="t" r="r" b="b"/>
              <a:pathLst>
                <a:path w="3646311" h="5283200" extrusionOk="0">
                  <a:moveTo>
                    <a:pt x="3646311" y="406400"/>
                  </a:moveTo>
                  <a:lnTo>
                    <a:pt x="2889956" y="0"/>
                  </a:lnTo>
                  <a:lnTo>
                    <a:pt x="2946400" y="1004711"/>
                  </a:lnTo>
                  <a:lnTo>
                    <a:pt x="2100224" y="1383135"/>
                  </a:lnTo>
                  <a:lnTo>
                    <a:pt x="2844800" y="1682045"/>
                  </a:lnTo>
                  <a:lnTo>
                    <a:pt x="2935111" y="993422"/>
                  </a:lnTo>
                  <a:lnTo>
                    <a:pt x="3375378" y="1930400"/>
                  </a:lnTo>
                  <a:lnTo>
                    <a:pt x="2844800" y="1670756"/>
                  </a:lnTo>
                  <a:lnTo>
                    <a:pt x="2099734" y="2302934"/>
                  </a:lnTo>
                  <a:lnTo>
                    <a:pt x="2065867" y="1365956"/>
                  </a:lnTo>
                  <a:lnTo>
                    <a:pt x="1309511" y="2381956"/>
                  </a:lnTo>
                  <a:lnTo>
                    <a:pt x="2111023" y="2325511"/>
                  </a:lnTo>
                  <a:lnTo>
                    <a:pt x="1524000" y="3048000"/>
                  </a:lnTo>
                  <a:lnTo>
                    <a:pt x="2212623" y="3194756"/>
                  </a:lnTo>
                  <a:lnTo>
                    <a:pt x="2109053" y="2331484"/>
                  </a:lnTo>
                  <a:lnTo>
                    <a:pt x="2619023" y="2968978"/>
                  </a:lnTo>
                  <a:lnTo>
                    <a:pt x="2065867" y="3025422"/>
                  </a:lnTo>
                  <a:lnTo>
                    <a:pt x="2115683" y="2329449"/>
                  </a:lnTo>
                  <a:lnTo>
                    <a:pt x="2291645" y="3759200"/>
                  </a:lnTo>
                  <a:lnTo>
                    <a:pt x="1846259" y="3447443"/>
                  </a:lnTo>
                  <a:lnTo>
                    <a:pt x="2208619" y="3196725"/>
                  </a:lnTo>
                  <a:lnTo>
                    <a:pt x="1789618" y="2757115"/>
                  </a:lnTo>
                  <a:lnTo>
                    <a:pt x="1460271" y="3713388"/>
                  </a:lnTo>
                  <a:lnTo>
                    <a:pt x="2210654" y="3201385"/>
                  </a:lnTo>
                  <a:lnTo>
                    <a:pt x="1738489" y="4459111"/>
                  </a:lnTo>
                  <a:lnTo>
                    <a:pt x="1456267" y="3714045"/>
                  </a:lnTo>
                  <a:lnTo>
                    <a:pt x="841875" y="4128451"/>
                  </a:lnTo>
                  <a:lnTo>
                    <a:pt x="778934" y="3251200"/>
                  </a:lnTo>
                  <a:lnTo>
                    <a:pt x="1461584" y="3723364"/>
                  </a:lnTo>
                  <a:lnTo>
                    <a:pt x="1535289" y="3070578"/>
                  </a:lnTo>
                  <a:lnTo>
                    <a:pt x="790223" y="3251200"/>
                  </a:lnTo>
                  <a:lnTo>
                    <a:pt x="745067" y="2449689"/>
                  </a:lnTo>
                  <a:lnTo>
                    <a:pt x="0" y="3273778"/>
                  </a:lnTo>
                  <a:lnTo>
                    <a:pt x="799543" y="3252513"/>
                  </a:lnTo>
                  <a:lnTo>
                    <a:pt x="169334" y="3556000"/>
                  </a:lnTo>
                  <a:lnTo>
                    <a:pt x="632178" y="4075289"/>
                  </a:lnTo>
                  <a:lnTo>
                    <a:pt x="801511" y="3239911"/>
                  </a:lnTo>
                  <a:lnTo>
                    <a:pt x="1332089" y="4312356"/>
                  </a:lnTo>
                  <a:lnTo>
                    <a:pt x="869245" y="4481689"/>
                  </a:lnTo>
                  <a:lnTo>
                    <a:pt x="791534" y="3238533"/>
                  </a:lnTo>
                  <a:lnTo>
                    <a:pt x="903111" y="5283200"/>
                  </a:lnTo>
                  <a:lnTo>
                    <a:pt x="203200" y="4572000"/>
                  </a:lnTo>
                  <a:lnTo>
                    <a:pt x="857956" y="4120445"/>
                  </a:lnTo>
                  <a:lnTo>
                    <a:pt x="857956" y="4120445"/>
                  </a:lnTo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89B5"/>
                </a:solidFill>
                <a:latin typeface="Mukta"/>
                <a:ea typeface="Mukta"/>
                <a:cs typeface="Mukta"/>
                <a:sym typeface="Mukta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 rot="-9935915">
              <a:off x="-141249" y="3776484"/>
              <a:ext cx="273999" cy="751411"/>
            </a:xfrm>
            <a:custGeom>
              <a:avLst/>
              <a:gdLst/>
              <a:ahLst/>
              <a:cxnLst/>
              <a:rect l="l" t="t" r="r" b="b"/>
              <a:pathLst>
                <a:path w="349795" h="711200" extrusionOk="0">
                  <a:moveTo>
                    <a:pt x="0" y="711200"/>
                  </a:moveTo>
                  <a:lnTo>
                    <a:pt x="50720" y="0"/>
                  </a:lnTo>
                  <a:lnTo>
                    <a:pt x="349795" y="451555"/>
                  </a:lnTo>
                  <a:lnTo>
                    <a:pt x="0" y="711200"/>
                  </a:lnTo>
                  <a:close/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89B5"/>
                </a:solidFill>
                <a:latin typeface="Mukta"/>
                <a:ea typeface="Mukta"/>
                <a:cs typeface="Mukta"/>
                <a:sym typeface="Mukta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 rot="5400000">
              <a:off x="-321672" y="2671616"/>
              <a:ext cx="1808480" cy="721360"/>
            </a:xfrm>
            <a:custGeom>
              <a:avLst/>
              <a:gdLst/>
              <a:ahLst/>
              <a:cxnLst/>
              <a:rect l="l" t="t" r="r" b="b"/>
              <a:pathLst>
                <a:path w="1808480" h="721360" extrusionOk="0">
                  <a:moveTo>
                    <a:pt x="1676400" y="721360"/>
                  </a:moveTo>
                  <a:lnTo>
                    <a:pt x="1432560" y="325120"/>
                  </a:lnTo>
                  <a:lnTo>
                    <a:pt x="1026160" y="81280"/>
                  </a:lnTo>
                  <a:lnTo>
                    <a:pt x="741680" y="101600"/>
                  </a:lnTo>
                  <a:lnTo>
                    <a:pt x="589280" y="111760"/>
                  </a:lnTo>
                  <a:lnTo>
                    <a:pt x="0" y="213360"/>
                  </a:lnTo>
                  <a:lnTo>
                    <a:pt x="396240" y="375920"/>
                  </a:lnTo>
                  <a:lnTo>
                    <a:pt x="640080" y="0"/>
                  </a:lnTo>
                  <a:lnTo>
                    <a:pt x="1056640" y="91440"/>
                  </a:lnTo>
                  <a:lnTo>
                    <a:pt x="1005840" y="254000"/>
                  </a:lnTo>
                  <a:lnTo>
                    <a:pt x="782320" y="101600"/>
                  </a:lnTo>
                  <a:lnTo>
                    <a:pt x="1330960" y="40640"/>
                  </a:lnTo>
                  <a:lnTo>
                    <a:pt x="995680" y="264160"/>
                  </a:lnTo>
                  <a:lnTo>
                    <a:pt x="1442720" y="304800"/>
                  </a:lnTo>
                  <a:lnTo>
                    <a:pt x="1808480" y="558800"/>
                  </a:lnTo>
                  <a:lnTo>
                    <a:pt x="1676400" y="721360"/>
                  </a:lnTo>
                  <a:close/>
                </a:path>
              </a:pathLst>
            </a:custGeom>
            <a:noFill/>
            <a:ln w="25400" cap="flat" cmpd="sng">
              <a:solidFill>
                <a:srgbClr val="3FB4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89B5"/>
                </a:solidFill>
                <a:latin typeface="Mukta"/>
                <a:ea typeface="Mukta"/>
                <a:cs typeface="Mukta"/>
                <a:sym typeface="Mukta"/>
              </a:endParaRPr>
            </a:p>
          </p:txBody>
        </p:sp>
      </p:grpSp>
      <p:sp>
        <p:nvSpPr>
          <p:cNvPr id="130" name="Google Shape;130;p25"/>
          <p:cNvSpPr>
            <a:spLocks noGrp="1"/>
          </p:cNvSpPr>
          <p:nvPr>
            <p:ph type="pic" idx="2"/>
          </p:nvPr>
        </p:nvSpPr>
        <p:spPr>
          <a:xfrm>
            <a:off x="2370172" y="416719"/>
            <a:ext cx="877490" cy="87749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383002" y="459886"/>
            <a:ext cx="1532334" cy="168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420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3"/>
          </p:nvPr>
        </p:nvSpPr>
        <p:spPr>
          <a:xfrm>
            <a:off x="3415268" y="461472"/>
            <a:ext cx="2097881" cy="51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>
            <a:spLocks noGrp="1"/>
          </p:cNvSpPr>
          <p:nvPr>
            <p:ph type="pic" idx="4"/>
          </p:nvPr>
        </p:nvSpPr>
        <p:spPr>
          <a:xfrm>
            <a:off x="2370172" y="1510598"/>
            <a:ext cx="877490" cy="87749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4" name="Google Shape;134;p25"/>
          <p:cNvSpPr>
            <a:spLocks noGrp="1"/>
          </p:cNvSpPr>
          <p:nvPr>
            <p:ph type="pic" idx="5"/>
          </p:nvPr>
        </p:nvSpPr>
        <p:spPr>
          <a:xfrm>
            <a:off x="2370172" y="2684905"/>
            <a:ext cx="877490" cy="87749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5" name="Google Shape;135;p25"/>
          <p:cNvSpPr>
            <a:spLocks noGrp="1"/>
          </p:cNvSpPr>
          <p:nvPr>
            <p:ph type="pic" idx="6"/>
          </p:nvPr>
        </p:nvSpPr>
        <p:spPr>
          <a:xfrm>
            <a:off x="2370172" y="3798557"/>
            <a:ext cx="877490" cy="87749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>
            <a:spLocks noGrp="1"/>
          </p:cNvSpPr>
          <p:nvPr>
            <p:ph type="pic" idx="7"/>
          </p:nvPr>
        </p:nvSpPr>
        <p:spPr>
          <a:xfrm>
            <a:off x="5789539" y="415340"/>
            <a:ext cx="877490" cy="87749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>
            <a:spLocks noGrp="1"/>
          </p:cNvSpPr>
          <p:nvPr>
            <p:ph type="pic" idx="8"/>
          </p:nvPr>
        </p:nvSpPr>
        <p:spPr>
          <a:xfrm>
            <a:off x="5789539" y="1509220"/>
            <a:ext cx="877490" cy="87749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8" name="Google Shape;138;p25"/>
          <p:cNvSpPr>
            <a:spLocks noGrp="1"/>
          </p:cNvSpPr>
          <p:nvPr>
            <p:ph type="pic" idx="9"/>
          </p:nvPr>
        </p:nvSpPr>
        <p:spPr>
          <a:xfrm>
            <a:off x="5789539" y="2683526"/>
            <a:ext cx="877490" cy="87749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>
            <a:spLocks noGrp="1"/>
          </p:cNvSpPr>
          <p:nvPr>
            <p:ph type="pic" idx="13"/>
          </p:nvPr>
        </p:nvSpPr>
        <p:spPr>
          <a:xfrm>
            <a:off x="5789539" y="3797179"/>
            <a:ext cx="877490" cy="87749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4"/>
          </p:nvPr>
        </p:nvSpPr>
        <p:spPr>
          <a:xfrm>
            <a:off x="3415267" y="1603077"/>
            <a:ext cx="2097881" cy="51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5"/>
          </p:nvPr>
        </p:nvSpPr>
        <p:spPr>
          <a:xfrm>
            <a:off x="3422152" y="2781904"/>
            <a:ext cx="2097881" cy="51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6"/>
          </p:nvPr>
        </p:nvSpPr>
        <p:spPr>
          <a:xfrm>
            <a:off x="3422152" y="3923509"/>
            <a:ext cx="2097881" cy="51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7"/>
          </p:nvPr>
        </p:nvSpPr>
        <p:spPr>
          <a:xfrm>
            <a:off x="6793323" y="460094"/>
            <a:ext cx="2097881" cy="51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8"/>
          </p:nvPr>
        </p:nvSpPr>
        <p:spPr>
          <a:xfrm>
            <a:off x="6793322" y="1601699"/>
            <a:ext cx="2097881" cy="51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9"/>
          </p:nvPr>
        </p:nvSpPr>
        <p:spPr>
          <a:xfrm>
            <a:off x="6800207" y="2780525"/>
            <a:ext cx="2097881" cy="51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20"/>
          </p:nvPr>
        </p:nvSpPr>
        <p:spPr>
          <a:xfrm>
            <a:off x="6800207" y="3922130"/>
            <a:ext cx="2097881" cy="51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C708A"/>
            </a:gs>
            <a:gs pos="77000">
              <a:srgbClr val="012346"/>
            </a:gs>
            <a:gs pos="100000">
              <a:srgbClr val="01234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44047" y="0"/>
            <a:ext cx="8253524" cy="7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45238" y="956527"/>
            <a:ext cx="8253524" cy="37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5420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madory@Kentik.,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C708A"/>
            </a:gs>
            <a:gs pos="77000">
              <a:srgbClr val="012346"/>
            </a:gs>
            <a:gs pos="100000">
              <a:srgbClr val="01234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733129" y="2079366"/>
            <a:ext cx="4832801" cy="117278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2000" dirty="0"/>
              <a:t>Are we turning a corner on BGP security?</a:t>
            </a:r>
          </a:p>
          <a:p>
            <a:pPr marL="0" lvl="0" indent="0">
              <a:spcBef>
                <a:spcPts val="0"/>
              </a:spcBef>
            </a:pPr>
            <a:endParaRPr lang="en-US" sz="1600" dirty="0"/>
          </a:p>
          <a:p>
            <a:pPr marL="0" lvl="0" indent="0">
              <a:spcBef>
                <a:spcPts val="0"/>
              </a:spcBef>
            </a:pPr>
            <a:r>
              <a:rPr lang="en-US" sz="1600" dirty="0"/>
              <a:t>Nina </a:t>
            </a:r>
            <a:r>
              <a:rPr lang="en-US" sz="1600" dirty="0" err="1"/>
              <a:t>Bargisen</a:t>
            </a:r>
            <a:r>
              <a:rPr lang="en-US" sz="1600" dirty="0"/>
              <a:t>, </a:t>
            </a:r>
            <a:r>
              <a:rPr lang="en-US" sz="1600" u="sng" dirty="0" err="1"/>
              <a:t>nina</a:t>
            </a:r>
            <a:r>
              <a:rPr lang="en-US" sz="1600" u="sng" dirty="0" err="1">
                <a:hlinkClick r:id="rId3"/>
              </a:rPr>
              <a:t>@kentik.com</a:t>
            </a:r>
            <a:r>
              <a:rPr lang="en-US" sz="1600" dirty="0"/>
              <a:t>, Kentik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A2D83D-DA8E-7A4A-8A1E-88023720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03" y="2571750"/>
            <a:ext cx="1700991" cy="6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6DB1D2-5319-9E40-8E1A-43B3CAFF9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23752"/>
          <a:stretch/>
        </p:blipFill>
        <p:spPr>
          <a:xfrm>
            <a:off x="862137" y="1461189"/>
            <a:ext cx="7419726" cy="354988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097845-046D-B948-B06E-5F4902D9B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RIPEstat</a:t>
            </a:r>
            <a:r>
              <a:rPr lang="en-US" dirty="0"/>
              <a:t> reports % of IP address space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FD7414-6AF8-7649-8F19-9F3C2010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metrics for ROA creation by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6D9B66-D389-3E4B-8FB0-E8FF123C0057}"/>
              </a:ext>
            </a:extLst>
          </p:cNvPr>
          <p:cNvSpPr txBox="1"/>
          <p:nvPr/>
        </p:nvSpPr>
        <p:spPr>
          <a:xfrm>
            <a:off x="4451022" y="1021898"/>
            <a:ext cx="3333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stat.ripe.net</a:t>
            </a:r>
            <a:r>
              <a:rPr lang="en-US" dirty="0">
                <a:solidFill>
                  <a:schemeClr val="bg1"/>
                </a:solidFill>
              </a:rPr>
              <a:t>/app/launchpad/</a:t>
            </a:r>
          </a:p>
        </p:txBody>
      </p:sp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444F9C2E-961F-4E4C-8620-BAE141C33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11" y="1475869"/>
            <a:ext cx="2245204" cy="32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6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ED9F863-7D98-BA4D-9D58-4C6A172EE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5" y="1046279"/>
            <a:ext cx="4540102" cy="3798988"/>
          </a:xfrm>
        </p:spPr>
        <p:txBody>
          <a:bodyPr/>
          <a:lstStyle/>
          <a:p>
            <a:pPr marL="230188" indent="-122238">
              <a:buNone/>
              <a:tabLst>
                <a:tab pos="3189288" algn="l"/>
              </a:tabLst>
            </a:pPr>
            <a:r>
              <a:rPr lang="en-US" sz="1600" dirty="0"/>
              <a:t>Major RPKI deployments	Valid %*</a:t>
            </a:r>
          </a:p>
          <a:p>
            <a:pPr marL="230188" indent="-122238">
              <a:tabLst>
                <a:tab pos="3189288" algn="l"/>
              </a:tabLst>
            </a:pPr>
            <a:r>
              <a:rPr lang="en-US" sz="1600" dirty="0"/>
              <a:t>Eyeball networks</a:t>
            </a:r>
          </a:p>
          <a:p>
            <a:pPr marL="687388" lvl="2" indent="-122238">
              <a:tabLst>
                <a:tab pos="3189288" algn="l"/>
              </a:tabLst>
            </a:pPr>
            <a:r>
              <a:rPr lang="en-US" sz="1500" dirty="0"/>
              <a:t>Comcast (AS7922)	99.7%</a:t>
            </a:r>
          </a:p>
          <a:p>
            <a:pPr marL="687388" lvl="2" indent="-122238">
              <a:tabLst>
                <a:tab pos="3189288" algn="l"/>
              </a:tabLst>
            </a:pPr>
            <a:r>
              <a:rPr lang="en-US" sz="1500" dirty="0"/>
              <a:t>Spectrum (AS20115)	99.9%</a:t>
            </a:r>
          </a:p>
          <a:p>
            <a:pPr marL="230188" indent="-122238">
              <a:tabLst>
                <a:tab pos="3189288" algn="l"/>
              </a:tabLst>
            </a:pPr>
            <a:r>
              <a:rPr lang="en-US" sz="1600" dirty="0"/>
              <a:t>Content providers</a:t>
            </a:r>
          </a:p>
          <a:p>
            <a:pPr marL="687388" lvl="2" indent="-122238">
              <a:tabLst>
                <a:tab pos="3189288" algn="l"/>
              </a:tabLst>
            </a:pPr>
            <a:r>
              <a:rPr lang="en-US" sz="1500" dirty="0"/>
              <a:t>Amazon (AS16509)	100%</a:t>
            </a:r>
          </a:p>
          <a:p>
            <a:pPr marL="687388" lvl="2" indent="-122238">
              <a:tabLst>
                <a:tab pos="3189288" algn="l"/>
              </a:tabLst>
            </a:pPr>
            <a:r>
              <a:rPr lang="en-US" sz="1500" dirty="0"/>
              <a:t>Google (AS15169)	100%</a:t>
            </a:r>
          </a:p>
          <a:p>
            <a:pPr marL="687388" lvl="2" indent="-122238">
              <a:tabLst>
                <a:tab pos="3189288" algn="l"/>
              </a:tabLst>
            </a:pPr>
            <a:r>
              <a:rPr lang="en-US" sz="1500" dirty="0"/>
              <a:t>Cloudflare (AS13335)	93.3%</a:t>
            </a:r>
          </a:p>
          <a:p>
            <a:pPr marL="230188" indent="-122238">
              <a:buNone/>
              <a:tabLst>
                <a:tab pos="3189288" algn="l"/>
              </a:tabLst>
            </a:pPr>
            <a:endParaRPr lang="en-US" sz="1600" i="1" dirty="0"/>
          </a:p>
          <a:p>
            <a:pPr marL="230188" indent="-122238">
              <a:buNone/>
              <a:tabLst>
                <a:tab pos="3189288" algn="l"/>
              </a:tabLst>
            </a:pPr>
            <a:r>
              <a:rPr lang="en-US" sz="1600" i="1" dirty="0"/>
              <a:t>Maybe not a majority of BGP routes, but these companies account for a lot of US traffic!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4813D8-93D1-D54B-9FE9-6A72A59E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example, how is the US doing with ROA creation?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CB3DFC-E2B2-2243-AAE8-3412DBAFB466}"/>
              </a:ext>
            </a:extLst>
          </p:cNvPr>
          <p:cNvCxnSpPr>
            <a:cxnSpLocks/>
          </p:cNvCxnSpPr>
          <p:nvPr/>
        </p:nvCxnSpPr>
        <p:spPr>
          <a:xfrm flipH="1">
            <a:off x="791110" y="1352291"/>
            <a:ext cx="1" cy="339961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83242A2-6077-8B46-ABB7-D3BAD3AEFB69}"/>
              </a:ext>
            </a:extLst>
          </p:cNvPr>
          <p:cNvSpPr txBox="1"/>
          <p:nvPr/>
        </p:nvSpPr>
        <p:spPr>
          <a:xfrm>
            <a:off x="898986" y="3346831"/>
            <a:ext cx="2731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24.2% of IPv4 space (</a:t>
            </a:r>
            <a:r>
              <a:rPr lang="en-US" dirty="0" err="1">
                <a:solidFill>
                  <a:schemeClr val="bg1"/>
                </a:solidFill>
              </a:rPr>
              <a:t>RIPEstat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20.1% of IPv6 space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55F05F-D975-CB46-A377-F680B90574E3}"/>
              </a:ext>
            </a:extLst>
          </p:cNvPr>
          <p:cNvSpPr/>
          <p:nvPr/>
        </p:nvSpPr>
        <p:spPr>
          <a:xfrm flipV="1">
            <a:off x="729472" y="3444211"/>
            <a:ext cx="123276" cy="113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749E18-2FE7-524A-95FF-65B27116251E}"/>
              </a:ext>
            </a:extLst>
          </p:cNvPr>
          <p:cNvGrpSpPr/>
          <p:nvPr/>
        </p:nvGrpSpPr>
        <p:grpSpPr>
          <a:xfrm>
            <a:off x="729472" y="2080184"/>
            <a:ext cx="2712363" cy="307777"/>
            <a:chOff x="729472" y="2080184"/>
            <a:chExt cx="2712363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2B4887-3124-CC49-A935-3AA5AC919351}"/>
                </a:ext>
              </a:extLst>
            </p:cNvPr>
            <p:cNvSpPr txBox="1"/>
            <p:nvPr/>
          </p:nvSpPr>
          <p:spPr>
            <a:xfrm>
              <a:off x="898988" y="2080184"/>
              <a:ext cx="254284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60.4% of bits/sec (NetFlow)*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E3C6A6-5426-1B40-9D36-708B06302297}"/>
                </a:ext>
              </a:extLst>
            </p:cNvPr>
            <p:cNvSpPr/>
            <p:nvPr/>
          </p:nvSpPr>
          <p:spPr>
            <a:xfrm flipV="1">
              <a:off x="729472" y="2177564"/>
              <a:ext cx="123276" cy="113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A73F44C-F4F8-1641-9B49-4322E64EADA0}"/>
              </a:ext>
            </a:extLst>
          </p:cNvPr>
          <p:cNvSpPr txBox="1"/>
          <p:nvPr/>
        </p:nvSpPr>
        <p:spPr>
          <a:xfrm>
            <a:off x="546892" y="993728"/>
            <a:ext cx="2542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United States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EA32D1-FFA4-654C-83E9-C36B468F023C}"/>
              </a:ext>
            </a:extLst>
          </p:cNvPr>
          <p:cNvGrpSpPr/>
          <p:nvPr/>
        </p:nvGrpSpPr>
        <p:grpSpPr>
          <a:xfrm>
            <a:off x="3258207" y="1284567"/>
            <a:ext cx="1019503" cy="892998"/>
            <a:chOff x="3258207" y="1284567"/>
            <a:chExt cx="1019503" cy="892998"/>
          </a:xfrm>
        </p:grpSpPr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C149BFF4-C8D8-0F46-97F0-7C150F2170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8207" y="1352291"/>
              <a:ext cx="1019503" cy="825274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9C8C05-183A-654C-98AC-605894E5D1F0}"/>
                </a:ext>
              </a:extLst>
            </p:cNvPr>
            <p:cNvSpPr txBox="1"/>
            <p:nvPr/>
          </p:nvSpPr>
          <p:spPr>
            <a:xfrm rot="18993415">
              <a:off x="3570353" y="1284567"/>
              <a:ext cx="5727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i="1" dirty="0">
                  <a:solidFill>
                    <a:schemeClr val="bg1"/>
                  </a:solidFill>
                </a:rPr>
                <a:t>Why?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38DBF5-780C-1948-BA3A-DEB2ED18273B}"/>
              </a:ext>
            </a:extLst>
          </p:cNvPr>
          <p:cNvSpPr txBox="1"/>
          <p:nvPr/>
        </p:nvSpPr>
        <p:spPr>
          <a:xfrm>
            <a:off x="1147402" y="4793096"/>
            <a:ext cx="16415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*Combined IPv4 + IPv6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7FB376-8026-7048-A161-E4BC997464C4}"/>
              </a:ext>
            </a:extLst>
          </p:cNvPr>
          <p:cNvSpPr/>
          <p:nvPr/>
        </p:nvSpPr>
        <p:spPr>
          <a:xfrm flipV="1">
            <a:off x="735568" y="3651475"/>
            <a:ext cx="123276" cy="113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90A29937-1F8C-CBAF-70CC-05F50C18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Almost</a:t>
            </a:r>
            <a:r>
              <a:rPr lang="da-DK" dirty="0"/>
              <a:t> all </a:t>
            </a:r>
            <a:r>
              <a:rPr lang="da-DK" dirty="0" err="1"/>
              <a:t>traffic</a:t>
            </a:r>
            <a:r>
              <a:rPr lang="da-DK" dirty="0"/>
              <a:t> to </a:t>
            </a:r>
            <a:r>
              <a:rPr lang="da-DK" dirty="0" err="1"/>
              <a:t>desti</a:t>
            </a:r>
            <a:r>
              <a:rPr lang="da-DK" dirty="0"/>
              <a:t>-</a:t>
            </a:r>
            <a:br>
              <a:rPr lang="da-DK" dirty="0"/>
            </a:br>
            <a:r>
              <a:rPr lang="da-DK" dirty="0"/>
              <a:t>nations in most </a:t>
            </a:r>
            <a:r>
              <a:rPr lang="da-DK" dirty="0" err="1"/>
              <a:t>countries</a:t>
            </a:r>
            <a:br>
              <a:rPr lang="da-DK" dirty="0"/>
            </a:br>
            <a:r>
              <a:rPr lang="da-DK" dirty="0"/>
              <a:t>is </a:t>
            </a:r>
            <a:r>
              <a:rPr lang="da-DK" dirty="0" err="1"/>
              <a:t>going</a:t>
            </a:r>
            <a:r>
              <a:rPr lang="da-DK" dirty="0"/>
              <a:t> to valid </a:t>
            </a:r>
            <a:r>
              <a:rPr lang="da-DK" dirty="0" err="1"/>
              <a:t>prefixes</a:t>
            </a:r>
            <a:endParaRPr lang="da-DK" dirty="0"/>
          </a:p>
          <a:p>
            <a:r>
              <a:rPr lang="da-DK" dirty="0"/>
              <a:t>In general a </a:t>
            </a:r>
            <a:r>
              <a:rPr lang="da-DK" dirty="0" err="1"/>
              <a:t>very</a:t>
            </a:r>
            <a:r>
              <a:rPr lang="da-DK" dirty="0"/>
              <a:t> high</a:t>
            </a:r>
            <a:br>
              <a:rPr lang="da-DK" dirty="0"/>
            </a:br>
            <a:r>
              <a:rPr lang="da-DK" dirty="0" err="1"/>
              <a:t>amount</a:t>
            </a:r>
            <a:r>
              <a:rPr lang="da-DK" dirty="0"/>
              <a:t> of IPv4 </a:t>
            </a:r>
            <a:r>
              <a:rPr lang="da-DK" dirty="0" err="1"/>
              <a:t>address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space</a:t>
            </a:r>
            <a:r>
              <a:rPr lang="da-DK" dirty="0"/>
              <a:t> </a:t>
            </a:r>
            <a:r>
              <a:rPr lang="da-DK" dirty="0" err="1"/>
              <a:t>covered</a:t>
            </a:r>
            <a:r>
              <a:rPr lang="da-DK" dirty="0"/>
              <a:t> by </a:t>
            </a:r>
            <a:r>
              <a:rPr lang="da-DK" dirty="0" err="1"/>
              <a:t>ROAs</a:t>
            </a:r>
            <a:endParaRPr lang="da-DK" dirty="0"/>
          </a:p>
          <a:p>
            <a:r>
              <a:rPr lang="da-DK" dirty="0" err="1"/>
              <a:t>What’s</a:t>
            </a:r>
            <a:r>
              <a:rPr lang="da-DK" dirty="0"/>
              <a:t> </a:t>
            </a:r>
            <a:r>
              <a:rPr lang="da-DK" dirty="0" err="1"/>
              <a:t>going</a:t>
            </a:r>
            <a:r>
              <a:rPr lang="da-DK" dirty="0"/>
              <a:t> on with</a:t>
            </a:r>
            <a:br>
              <a:rPr lang="da-DK" dirty="0"/>
            </a:br>
            <a:r>
              <a:rPr lang="da-DK" dirty="0"/>
              <a:t>IPv6?</a:t>
            </a:r>
          </a:p>
          <a:p>
            <a:endParaRPr lang="da-DK" dirty="0"/>
          </a:p>
          <a:p>
            <a:r>
              <a:rPr lang="da-DK" dirty="0"/>
              <a:t>GOOD JOB!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D7A4E1-E477-0CC5-74AA-5C8C80B1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How </a:t>
            </a:r>
            <a:r>
              <a:rPr lang="da-DK" dirty="0" err="1"/>
              <a:t>about</a:t>
            </a:r>
            <a:r>
              <a:rPr lang="da-DK" dirty="0"/>
              <a:t> the </a:t>
            </a:r>
            <a:r>
              <a:rPr lang="da-DK" dirty="0" err="1"/>
              <a:t>Middle</a:t>
            </a:r>
            <a:r>
              <a:rPr lang="da-DK" dirty="0"/>
              <a:t> East?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CD471BE-76FA-9D21-D6EB-B886C5C1D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118" y="1133330"/>
            <a:ext cx="5178425" cy="30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5AE217-8AE3-7562-7986-7BE81CBD3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37327"/>
              </p:ext>
            </p:extLst>
          </p:nvPr>
        </p:nvGraphicFramePr>
        <p:xfrm>
          <a:off x="914399" y="1454150"/>
          <a:ext cx="7373073" cy="2286000"/>
        </p:xfrm>
        <a:graphic>
          <a:graphicData uri="http://schemas.openxmlformats.org/drawingml/2006/table">
            <a:tbl>
              <a:tblPr firstRow="1" bandRow="1">
                <a:tableStyleId>{967984F0-F7D6-4C88-9AA1-B91D335F78A9}</a:tableStyleId>
              </a:tblPr>
              <a:tblGrid>
                <a:gridCol w="1558612">
                  <a:extLst>
                    <a:ext uri="{9D8B030D-6E8A-4147-A177-3AD203B41FA5}">
                      <a16:colId xmlns:a16="http://schemas.microsoft.com/office/drawing/2014/main" val="3802216044"/>
                    </a:ext>
                  </a:extLst>
                </a:gridCol>
                <a:gridCol w="5814461">
                  <a:extLst>
                    <a:ext uri="{9D8B030D-6E8A-4147-A177-3AD203B41FA5}">
                      <a16:colId xmlns:a16="http://schemas.microsoft.com/office/drawing/2014/main" val="2956168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Question: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How much traffic goes to routes with valid ROAs?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128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Answer: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Most of it!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47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739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Question: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How much does RPKI reduce propagation of invalids?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260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Answer: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</a:rPr>
                        <a:t>Let’s find out…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3838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2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02AAC-93E1-95B0-0C30-33D56EF78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684" y="1115019"/>
            <a:ext cx="4707279" cy="3549880"/>
          </a:xfrm>
        </p:spPr>
        <p:txBody>
          <a:bodyPr/>
          <a:lstStyle/>
          <a:p>
            <a:r>
              <a:rPr lang="en-US" dirty="0"/>
              <a:t>On the right is a histogram of the number of IPv4 and IPv6 prefixes seen by count of vantage points. </a:t>
            </a:r>
          </a:p>
          <a:p>
            <a:r>
              <a:rPr lang="en-US" dirty="0"/>
              <a:t>The count of vantage points can serve as a measure of route’s propagation — the more vantage points, the more propagation.</a:t>
            </a:r>
          </a:p>
          <a:p>
            <a:r>
              <a:rPr lang="en-US" dirty="0"/>
              <a:t>Peaks of globally routed prefixes (those seen by nearly all vantage points)</a:t>
            </a:r>
          </a:p>
          <a:p>
            <a:pPr lvl="1"/>
            <a:r>
              <a:rPr lang="en-US" dirty="0"/>
              <a:t>295 for IPv4 </a:t>
            </a:r>
          </a:p>
          <a:p>
            <a:pPr lvl="1"/>
            <a:r>
              <a:rPr lang="en-US" dirty="0"/>
              <a:t>240 for IPv6*</a:t>
            </a:r>
          </a:p>
          <a:p>
            <a:pPr marL="107950" indent="0">
              <a:buNone/>
            </a:pPr>
            <a:endParaRPr lang="en-US" sz="1400" dirty="0"/>
          </a:p>
          <a:p>
            <a:pPr marL="107950" indent="0">
              <a:buNone/>
            </a:pPr>
            <a:r>
              <a:rPr lang="en-US" sz="1400" dirty="0"/>
              <a:t>* the lower number reflects the smaller number of IPv6 vantage points in the </a:t>
            </a:r>
            <a:r>
              <a:rPr lang="en-US" sz="1400" dirty="0" err="1"/>
              <a:t>Routeviews</a:t>
            </a:r>
            <a:r>
              <a:rPr lang="en-US" sz="1400" dirty="0"/>
              <a:t> dataset.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E679F8-7FD2-ABEB-AD4E-754F9426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RPKI ROV &amp; propagation of invalids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503AFE-46EC-AC5B-ED10-A9A26E81F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88" y="1217512"/>
            <a:ext cx="3819345" cy="31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4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FEF22-2285-EA88-545D-9355EC59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RPKI=invalid routes propagate far less than other types.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53BF78-0118-C682-6C1A-E7CD77E1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57830"/>
            <a:ext cx="7778187" cy="37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8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33EEEA-0B7C-BAA5-8E53-8BDCD0464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954" y="918250"/>
            <a:ext cx="3436796" cy="3549880"/>
          </a:xfrm>
        </p:spPr>
        <p:txBody>
          <a:bodyPr/>
          <a:lstStyle/>
          <a:p>
            <a:r>
              <a:rPr lang="en-US" dirty="0"/>
              <a:t>These errors occur when a network engineer attempts to prepend an AS three times, for example, but instead ends up prepending the number 3 to the AS path.</a:t>
            </a:r>
          </a:p>
          <a:p>
            <a:r>
              <a:rPr lang="en-US" dirty="0"/>
              <a:t>AS210974 changed how it announced 212.192.2.0/24 on August 4, 2022.</a:t>
            </a:r>
          </a:p>
          <a:p>
            <a:r>
              <a:rPr lang="en-US" dirty="0"/>
              <a:t>It began prepending the number 3 to its AS path, however since there was a ROA for this prefix, it also caused the route to become invalid leading to a significant drop in propagation.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E4E940-EEA8-88A1-EE36-035E6DD9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routes which change state from valid to invalid</a:t>
            </a:r>
          </a:p>
        </p:txBody>
      </p:sp>
      <p:pic>
        <p:nvPicPr>
          <p:cNvPr id="3074" name="Picture 2" descr="Prepending error conflicts with RPKI ROV">
            <a:extLst>
              <a:ext uri="{FF2B5EF4-FFF2-40B4-BE49-F238E27FC236}">
                <a16:creationId xmlns:a16="http://schemas.microsoft.com/office/drawing/2014/main" id="{AEBBCE97-3805-7248-03EF-D3BA25C0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49" y="918250"/>
            <a:ext cx="5219298" cy="40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2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5AE217-8AE3-7562-7986-7BE81CBD3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65255"/>
              </p:ext>
            </p:extLst>
          </p:nvPr>
        </p:nvGraphicFramePr>
        <p:xfrm>
          <a:off x="885463" y="1095335"/>
          <a:ext cx="7373073" cy="3779520"/>
        </p:xfrm>
        <a:graphic>
          <a:graphicData uri="http://schemas.openxmlformats.org/drawingml/2006/table">
            <a:tbl>
              <a:tblPr firstRow="1" bandRow="1">
                <a:tableStyleId>{967984F0-F7D6-4C88-9AA1-B91D335F78A9}</a:tableStyleId>
              </a:tblPr>
              <a:tblGrid>
                <a:gridCol w="1558612">
                  <a:extLst>
                    <a:ext uri="{9D8B030D-6E8A-4147-A177-3AD203B41FA5}">
                      <a16:colId xmlns:a16="http://schemas.microsoft.com/office/drawing/2014/main" val="3802216044"/>
                    </a:ext>
                  </a:extLst>
                </a:gridCol>
                <a:gridCol w="5814461">
                  <a:extLst>
                    <a:ext uri="{9D8B030D-6E8A-4147-A177-3AD203B41FA5}">
                      <a16:colId xmlns:a16="http://schemas.microsoft.com/office/drawing/2014/main" val="2956168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Question: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How much traffic goes to routes with valid ROAs?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128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Answer: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Most of it!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47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739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939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891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408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Question: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How much does RPKI reduce propagation of invalids?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260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Answer: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</a:rPr>
                        <a:t>Evaluation of a route as RPKI-invalid reduces its propagation by 1/2 to 2/3.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3838407"/>
                  </a:ext>
                </a:extLst>
              </a:tr>
            </a:tbl>
          </a:graphicData>
        </a:graphic>
      </p:graphicFrame>
      <p:pic>
        <p:nvPicPr>
          <p:cNvPr id="2" name="Picture 2" descr="Prepending error conflicts with RPKI ROV">
            <a:extLst>
              <a:ext uri="{FF2B5EF4-FFF2-40B4-BE49-F238E27FC236}">
                <a16:creationId xmlns:a16="http://schemas.microsoft.com/office/drawing/2014/main" id="{63C76046-255B-6948-8FFB-7DBB3A6D4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7" b="41101"/>
          <a:stretch/>
        </p:blipFill>
        <p:spPr bwMode="auto">
          <a:xfrm>
            <a:off x="1962350" y="2071869"/>
            <a:ext cx="5219298" cy="12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C4B281-35E8-7FFE-443B-068E6FC1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7240"/>
          </a:xfrm>
        </p:spPr>
        <p:txBody>
          <a:bodyPr/>
          <a:lstStyle/>
          <a:p>
            <a:r>
              <a:rPr lang="en-US" dirty="0"/>
              <a:t>In Summary</a:t>
            </a:r>
          </a:p>
        </p:txBody>
      </p:sp>
    </p:spTree>
    <p:extLst>
      <p:ext uri="{BB962C8B-B14F-4D97-AF65-F5344CB8AC3E}">
        <p14:creationId xmlns:p14="http://schemas.microsoft.com/office/powerpoint/2010/main" val="2738040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FD63AE-AC20-2442-9131-DA6C82E51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dirty="0"/>
              <a:t>Rejecting RPKI-Invalid routes on EBGP sessions…</a:t>
            </a:r>
          </a:p>
          <a:p>
            <a:pPr>
              <a:buFont typeface="+mj-lt"/>
              <a:buAutoNum type="arabicPeriod"/>
            </a:pPr>
            <a:r>
              <a:rPr lang="en-US" dirty="0"/>
              <a:t>Protects a majority of your outbound traffic from BGP hijacks due to typos, BGP mishaps.</a:t>
            </a:r>
          </a:p>
          <a:p>
            <a:pPr>
              <a:buFont typeface="+mj-lt"/>
              <a:buAutoNum type="arabicPeriod"/>
            </a:pPr>
            <a:r>
              <a:rPr lang="en-US" dirty="0"/>
              <a:t>Not a risk to legitimate traffic.</a:t>
            </a:r>
          </a:p>
          <a:p>
            <a:pPr marL="107950" indent="0">
              <a:buNone/>
            </a:pPr>
            <a:endParaRPr lang="en-US" dirty="0"/>
          </a:p>
          <a:p>
            <a:pPr marL="107950" indent="0">
              <a:buNone/>
            </a:pPr>
            <a:r>
              <a:rPr lang="en-US" dirty="0"/>
              <a:t>Other BCPs include:</a:t>
            </a:r>
          </a:p>
          <a:p>
            <a:pPr>
              <a:buFont typeface="+mj-lt"/>
              <a:buAutoNum type="arabicPeriod"/>
            </a:pPr>
            <a:r>
              <a:rPr lang="en-US" dirty="0"/>
              <a:t>Do NOT modify LOCAL_PREF based on validation states</a:t>
            </a:r>
          </a:p>
          <a:p>
            <a:pPr>
              <a:buFont typeface="+mj-lt"/>
              <a:buAutoNum type="arabicPeriod"/>
            </a:pPr>
            <a:r>
              <a:rPr lang="en-US" dirty="0"/>
              <a:t>Do NOT set / remove BGP communities based on validation states</a:t>
            </a:r>
          </a:p>
          <a:p>
            <a:pPr marL="107950" indent="0">
              <a:buNone/>
            </a:pPr>
            <a:r>
              <a:rPr lang="en-US" dirty="0"/>
              <a:t>Security issues like CVE-2021-41531 / CVE-2021-3761 are examples of how not following the above BCP could result in massive BGP churn! </a:t>
            </a:r>
          </a:p>
          <a:p>
            <a:pPr marL="107950" indent="0">
              <a:buNone/>
            </a:pPr>
            <a:endParaRPr lang="en-US" dirty="0"/>
          </a:p>
          <a:p>
            <a:pPr marL="107950" indent="0">
              <a:buNone/>
            </a:pPr>
            <a:r>
              <a:rPr lang="en-US" dirty="0"/>
              <a:t>https://</a:t>
            </a:r>
            <a:r>
              <a:rPr lang="en-US" dirty="0" err="1"/>
              <a:t>bgpfilterguide.nlnog.net</a:t>
            </a:r>
            <a:r>
              <a:rPr lang="en-US" dirty="0"/>
              <a:t>/guides/</a:t>
            </a:r>
            <a:r>
              <a:rPr lang="en-US" dirty="0" err="1"/>
              <a:t>reject_invalids</a:t>
            </a:r>
            <a:r>
              <a:rPr lang="en-US" dirty="0"/>
              <a:t>/ </a:t>
            </a:r>
          </a:p>
          <a:p>
            <a:pPr marL="10795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372BD1-2E02-C24F-82E6-083DA4A8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Current Practice – Reject RPKI-Invalid BGP routes!</a:t>
            </a:r>
          </a:p>
        </p:txBody>
      </p:sp>
    </p:spTree>
    <p:extLst>
      <p:ext uri="{BB962C8B-B14F-4D97-AF65-F5344CB8AC3E}">
        <p14:creationId xmlns:p14="http://schemas.microsoft.com/office/powerpoint/2010/main" val="35159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161F88-0141-3243-9A10-FA1197A1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918250"/>
            <a:ext cx="7111423" cy="3549880"/>
          </a:xfrm>
        </p:spPr>
        <p:txBody>
          <a:bodyPr/>
          <a:lstStyle/>
          <a:p>
            <a:r>
              <a:rPr lang="en-US" dirty="0"/>
              <a:t>Presently stands as the Internet’s best defense against BGP hijacks due to typos or other BGP mishaps.</a:t>
            </a:r>
          </a:p>
          <a:p>
            <a:r>
              <a:rPr lang="en-US" dirty="0"/>
              <a:t>Core challenge: broad deployment requires many individual actions.</a:t>
            </a:r>
          </a:p>
          <a:p>
            <a:pPr lvl="1"/>
            <a:r>
              <a:rPr lang="en-US" i="1" dirty="0"/>
              <a:t>Why reject RPKI-invalids if no one is creating ROAs?</a:t>
            </a:r>
          </a:p>
          <a:p>
            <a:pPr lvl="1"/>
            <a:r>
              <a:rPr lang="en-US" i="1" dirty="0"/>
              <a:t>Why create ROAs if no one is rejecting RPKI-invalids?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07B29-B59C-FE47-B25B-2D72907B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with RPKI ROV adoption?</a:t>
            </a:r>
          </a:p>
        </p:txBody>
      </p:sp>
      <p:pic>
        <p:nvPicPr>
          <p:cNvPr id="7172" name="Picture 4" descr="6 Ways to Solve the Chicken and Egg Problem for a Marketplace Startup -  Clockwise Software">
            <a:extLst>
              <a:ext uri="{FF2B5EF4-FFF2-40B4-BE49-F238E27FC236}">
                <a16:creationId xmlns:a16="http://schemas.microsoft.com/office/drawing/2014/main" id="{A60161CA-8C26-354B-9E7D-13E83B121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15116" r="5747" b="10362"/>
          <a:stretch/>
        </p:blipFill>
        <p:spPr bwMode="auto">
          <a:xfrm>
            <a:off x="2690649" y="2766763"/>
            <a:ext cx="3825765" cy="18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1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161F88-0141-3243-9A10-FA1197A1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918250"/>
            <a:ext cx="7111423" cy="3549880"/>
          </a:xfrm>
        </p:spPr>
        <p:txBody>
          <a:bodyPr/>
          <a:lstStyle/>
          <a:p>
            <a:r>
              <a:rPr lang="en-US" dirty="0"/>
              <a:t>Enormous progress in recent years as Tier-1 NSPs agreed to reject RPKI-Invalids.</a:t>
            </a:r>
          </a:p>
          <a:p>
            <a:pPr lvl="1"/>
            <a:r>
              <a:rPr lang="en-US" dirty="0"/>
              <a:t>NTT, GTT, </a:t>
            </a:r>
            <a:r>
              <a:rPr lang="en-US" dirty="0" err="1"/>
              <a:t>Arelion</a:t>
            </a:r>
            <a:r>
              <a:rPr lang="en-US" dirty="0"/>
              <a:t> (Telia), Cogent, Telstra, PCCW, Lumen, and more!</a:t>
            </a:r>
          </a:p>
          <a:p>
            <a:r>
              <a:rPr lang="en-US" dirty="0"/>
              <a:t>According to NIST RPKI Monitor, the trend line is going in the right direction!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07B29-B59C-FE47-B25B-2D72907B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with RPKI ROV adoption?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91BEE0-BE68-8548-A8B8-083C9C4A4662}"/>
              </a:ext>
            </a:extLst>
          </p:cNvPr>
          <p:cNvGrpSpPr/>
          <p:nvPr/>
        </p:nvGrpSpPr>
        <p:grpSpPr>
          <a:xfrm>
            <a:off x="1866383" y="1983324"/>
            <a:ext cx="4950691" cy="2475346"/>
            <a:chOff x="2013527" y="2345457"/>
            <a:chExt cx="4950691" cy="2475346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84871238-DDFB-0543-91A0-FF397A3B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3527" y="2345457"/>
              <a:ext cx="4950691" cy="2475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15222E-BE40-5945-ABDC-FF69E6C0CCF7}"/>
                </a:ext>
              </a:extLst>
            </p:cNvPr>
            <p:cNvSpPr txBox="1"/>
            <p:nvPr/>
          </p:nvSpPr>
          <p:spPr>
            <a:xfrm rot="837282">
              <a:off x="5137077" y="2709210"/>
              <a:ext cx="13664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Unknown going ↓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5AD617-F28B-524C-8AC3-866D8650AEDE}"/>
                </a:ext>
              </a:extLst>
            </p:cNvPr>
            <p:cNvSpPr txBox="1"/>
            <p:nvPr/>
          </p:nvSpPr>
          <p:spPr>
            <a:xfrm rot="20669397">
              <a:off x="5413374" y="3442250"/>
              <a:ext cx="136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Valid going </a:t>
              </a:r>
              <a:r>
                <a:rPr lang="en-US" dirty="0"/>
                <a:t>↑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E8AA945-5E41-2744-9F3D-449340049531}"/>
              </a:ext>
            </a:extLst>
          </p:cNvPr>
          <p:cNvSpPr txBox="1"/>
          <p:nvPr/>
        </p:nvSpPr>
        <p:spPr>
          <a:xfrm>
            <a:off x="1790849" y="464623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rpki-monitor.antd.nist.gov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7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hart&#10;&#10;Description automatically generated">
            <a:extLst>
              <a:ext uri="{FF2B5EF4-FFF2-40B4-BE49-F238E27FC236}">
                <a16:creationId xmlns:a16="http://schemas.microsoft.com/office/drawing/2014/main" id="{8BB83D2D-1F6C-9745-B923-BE1800E84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93" y="2444745"/>
            <a:ext cx="1193140" cy="1590853"/>
          </a:xfrm>
          <a:prstGeom prst="rect">
            <a:avLst/>
          </a:prstGeom>
        </p:spPr>
      </p:pic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25833C37-789E-A443-AFDF-24DEF1E6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49" y="3593814"/>
            <a:ext cx="1939094" cy="12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3708DBF-8F42-7941-A1BF-524509A77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777241"/>
            <a:ext cx="7111423" cy="471423"/>
          </a:xfrm>
        </p:spPr>
        <p:txBody>
          <a:bodyPr/>
          <a:lstStyle/>
          <a:p>
            <a:r>
              <a:rPr lang="en-US" dirty="0"/>
              <a:t>It takes two steps to reject an RPKI-Invalid BGP route.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1A6A0-6691-5447-9CFC-E7E3B740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RPKI deployment progress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C3166-760E-EB46-9302-99D00F868140}"/>
              </a:ext>
            </a:extLst>
          </p:cNvPr>
          <p:cNvSpPr txBox="1"/>
          <p:nvPr/>
        </p:nvSpPr>
        <p:spPr>
          <a:xfrm>
            <a:off x="1941819" y="1448655"/>
            <a:ext cx="2587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ROAs created to assert valid origin and prefix length.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468DF-4DC0-9743-BC6A-B8C4F554FBF5}"/>
              </a:ext>
            </a:extLst>
          </p:cNvPr>
          <p:cNvSpPr txBox="1"/>
          <p:nvPr/>
        </p:nvSpPr>
        <p:spPr>
          <a:xfrm>
            <a:off x="5433314" y="1448655"/>
            <a:ext cx="168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Networks reject RPKI-invalids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22966-C4DC-144F-8117-95D086C8204D}"/>
              </a:ext>
            </a:extLst>
          </p:cNvPr>
          <p:cNvSpPr txBox="1"/>
          <p:nvPr/>
        </p:nvSpPr>
        <p:spPr>
          <a:xfrm>
            <a:off x="1652433" y="1498223"/>
            <a:ext cx="28938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78ADB-EAF7-F54B-AA3E-04E64D4AA870}"/>
              </a:ext>
            </a:extLst>
          </p:cNvPr>
          <p:cNvSpPr txBox="1"/>
          <p:nvPr/>
        </p:nvSpPr>
        <p:spPr>
          <a:xfrm>
            <a:off x="5164475" y="1510210"/>
            <a:ext cx="28938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A09268-B3F4-ED41-AA82-0102F7844984}"/>
              </a:ext>
            </a:extLst>
          </p:cNvPr>
          <p:cNvCxnSpPr>
            <a:cxnSpLocks/>
          </p:cNvCxnSpPr>
          <p:nvPr/>
        </p:nvCxnSpPr>
        <p:spPr>
          <a:xfrm>
            <a:off x="5024062" y="1433697"/>
            <a:ext cx="0" cy="3474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E9F9BC-B3D2-A54B-8FFE-C96F679643EA}"/>
              </a:ext>
            </a:extLst>
          </p:cNvPr>
          <p:cNvSpPr txBox="1"/>
          <p:nvPr/>
        </p:nvSpPr>
        <p:spPr>
          <a:xfrm>
            <a:off x="5883664" y="2010145"/>
            <a:ext cx="2058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Active area of research</a:t>
            </a:r>
          </a:p>
        </p:txBody>
      </p:sp>
      <p:pic>
        <p:nvPicPr>
          <p:cNvPr id="16" name="Picture 1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42FEA0A-73A6-7146-9B3F-C8171A2C6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016" y="2409947"/>
            <a:ext cx="2164932" cy="15810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C0E510-BF17-3A49-8693-4E77F875247A}"/>
              </a:ext>
            </a:extLst>
          </p:cNvPr>
          <p:cNvSpPr txBox="1"/>
          <p:nvPr/>
        </p:nvSpPr>
        <p:spPr>
          <a:xfrm>
            <a:off x="1641957" y="2017853"/>
            <a:ext cx="2911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Multiple resources (ex: NIST, RIPE)</a:t>
            </a: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F8CFAAFB-1A56-A645-8A18-8E461CEB24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8716" t="1" r="19573" b="-18716"/>
          <a:stretch/>
        </p:blipFill>
        <p:spPr>
          <a:xfrm>
            <a:off x="2583892" y="2433169"/>
            <a:ext cx="2299244" cy="137659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A5F433-137C-D94F-BFA2-7108A04EF69C}"/>
              </a:ext>
            </a:extLst>
          </p:cNvPr>
          <p:cNvCxnSpPr>
            <a:cxnSpLocks/>
          </p:cNvCxnSpPr>
          <p:nvPr/>
        </p:nvCxnSpPr>
        <p:spPr>
          <a:xfrm>
            <a:off x="1006867" y="1971875"/>
            <a:ext cx="72843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4EF619-2DE5-0946-B5C6-A6900F58BED7}"/>
              </a:ext>
            </a:extLst>
          </p:cNvPr>
          <p:cNvCxnSpPr>
            <a:cxnSpLocks/>
          </p:cNvCxnSpPr>
          <p:nvPr/>
        </p:nvCxnSpPr>
        <p:spPr>
          <a:xfrm>
            <a:off x="1446943" y="1433330"/>
            <a:ext cx="0" cy="3474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AC864E5-4BEF-5641-8E84-902511B65FF2}"/>
              </a:ext>
            </a:extLst>
          </p:cNvPr>
          <p:cNvSpPr txBox="1"/>
          <p:nvPr/>
        </p:nvSpPr>
        <p:spPr>
          <a:xfrm>
            <a:off x="151688" y="2017853"/>
            <a:ext cx="14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How to evaluate progress?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E0AD8A-F231-114C-93B2-7BFC166D56E6}"/>
              </a:ext>
            </a:extLst>
          </p:cNvPr>
          <p:cNvSpPr txBox="1"/>
          <p:nvPr/>
        </p:nvSpPr>
        <p:spPr>
          <a:xfrm>
            <a:off x="6897249" y="4831768"/>
            <a:ext cx="2122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stats.labs.apnic.net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roas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0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hart&#10;&#10;Description automatically generated">
            <a:extLst>
              <a:ext uri="{FF2B5EF4-FFF2-40B4-BE49-F238E27FC236}">
                <a16:creationId xmlns:a16="http://schemas.microsoft.com/office/drawing/2014/main" id="{8BB83D2D-1F6C-9745-B923-BE1800E84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93" y="2444745"/>
            <a:ext cx="1193140" cy="1590853"/>
          </a:xfrm>
          <a:prstGeom prst="rect">
            <a:avLst/>
          </a:prstGeom>
        </p:spPr>
      </p:pic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25833C37-789E-A443-AFDF-24DEF1E6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49" y="3593814"/>
            <a:ext cx="1939094" cy="12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3708DBF-8F42-7941-A1BF-524509A77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777241"/>
            <a:ext cx="7111423" cy="471423"/>
          </a:xfrm>
        </p:spPr>
        <p:txBody>
          <a:bodyPr/>
          <a:lstStyle/>
          <a:p>
            <a:r>
              <a:rPr lang="en-US" dirty="0"/>
              <a:t>We have two questions we want to answer.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1A6A0-6691-5447-9CFC-E7E3B740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RPKI deployment progress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C3166-760E-EB46-9302-99D00F868140}"/>
              </a:ext>
            </a:extLst>
          </p:cNvPr>
          <p:cNvSpPr txBox="1"/>
          <p:nvPr/>
        </p:nvSpPr>
        <p:spPr>
          <a:xfrm>
            <a:off x="1941819" y="1448655"/>
            <a:ext cx="2587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ROAs created to assert valid origin and prefix length.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468DF-4DC0-9743-BC6A-B8C4F554FBF5}"/>
              </a:ext>
            </a:extLst>
          </p:cNvPr>
          <p:cNvSpPr txBox="1"/>
          <p:nvPr/>
        </p:nvSpPr>
        <p:spPr>
          <a:xfrm>
            <a:off x="5433314" y="1448655"/>
            <a:ext cx="168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Networks reject RPKI-invalids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22966-C4DC-144F-8117-95D086C8204D}"/>
              </a:ext>
            </a:extLst>
          </p:cNvPr>
          <p:cNvSpPr txBox="1"/>
          <p:nvPr/>
        </p:nvSpPr>
        <p:spPr>
          <a:xfrm>
            <a:off x="1652433" y="1498223"/>
            <a:ext cx="28938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78ADB-EAF7-F54B-AA3E-04E64D4AA870}"/>
              </a:ext>
            </a:extLst>
          </p:cNvPr>
          <p:cNvSpPr txBox="1"/>
          <p:nvPr/>
        </p:nvSpPr>
        <p:spPr>
          <a:xfrm>
            <a:off x="5164475" y="1510210"/>
            <a:ext cx="28938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A09268-B3F4-ED41-AA82-0102F7844984}"/>
              </a:ext>
            </a:extLst>
          </p:cNvPr>
          <p:cNvCxnSpPr>
            <a:cxnSpLocks/>
          </p:cNvCxnSpPr>
          <p:nvPr/>
        </p:nvCxnSpPr>
        <p:spPr>
          <a:xfrm>
            <a:off x="5024062" y="1433697"/>
            <a:ext cx="0" cy="3474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E9F9BC-B3D2-A54B-8FFE-C96F679643EA}"/>
              </a:ext>
            </a:extLst>
          </p:cNvPr>
          <p:cNvSpPr txBox="1"/>
          <p:nvPr/>
        </p:nvSpPr>
        <p:spPr>
          <a:xfrm>
            <a:off x="5883664" y="2010145"/>
            <a:ext cx="2058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Active area of research</a:t>
            </a:r>
          </a:p>
        </p:txBody>
      </p:sp>
      <p:pic>
        <p:nvPicPr>
          <p:cNvPr id="16" name="Picture 1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42FEA0A-73A6-7146-9B3F-C8171A2C6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016" y="2409947"/>
            <a:ext cx="2164932" cy="15810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C0E510-BF17-3A49-8693-4E77F875247A}"/>
              </a:ext>
            </a:extLst>
          </p:cNvPr>
          <p:cNvSpPr txBox="1"/>
          <p:nvPr/>
        </p:nvSpPr>
        <p:spPr>
          <a:xfrm>
            <a:off x="1641957" y="2017853"/>
            <a:ext cx="2911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Multiple resources (ex: NIST, RIPE)</a:t>
            </a: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F8CFAAFB-1A56-A645-8A18-8E461CEB24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8716" t="1" r="19573" b="-18716"/>
          <a:stretch/>
        </p:blipFill>
        <p:spPr>
          <a:xfrm>
            <a:off x="2583892" y="2433169"/>
            <a:ext cx="2299244" cy="137659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A5F433-137C-D94F-BFA2-7108A04EF69C}"/>
              </a:ext>
            </a:extLst>
          </p:cNvPr>
          <p:cNvCxnSpPr>
            <a:cxnSpLocks/>
          </p:cNvCxnSpPr>
          <p:nvPr/>
        </p:nvCxnSpPr>
        <p:spPr>
          <a:xfrm>
            <a:off x="1006867" y="1971875"/>
            <a:ext cx="72843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4EF619-2DE5-0946-B5C6-A6900F58BED7}"/>
              </a:ext>
            </a:extLst>
          </p:cNvPr>
          <p:cNvCxnSpPr>
            <a:cxnSpLocks/>
          </p:cNvCxnSpPr>
          <p:nvPr/>
        </p:nvCxnSpPr>
        <p:spPr>
          <a:xfrm>
            <a:off x="1446943" y="1433330"/>
            <a:ext cx="0" cy="3474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AC864E5-4BEF-5641-8E84-902511B65FF2}"/>
              </a:ext>
            </a:extLst>
          </p:cNvPr>
          <p:cNvSpPr txBox="1"/>
          <p:nvPr/>
        </p:nvSpPr>
        <p:spPr>
          <a:xfrm>
            <a:off x="151688" y="2017853"/>
            <a:ext cx="14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How to evaluate progress?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E0AD8A-F231-114C-93B2-7BFC166D56E6}"/>
              </a:ext>
            </a:extLst>
          </p:cNvPr>
          <p:cNvSpPr txBox="1"/>
          <p:nvPr/>
        </p:nvSpPr>
        <p:spPr>
          <a:xfrm>
            <a:off x="6897249" y="4831768"/>
            <a:ext cx="2122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stats.labs.apnic.net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roas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A936CB-2E11-514C-AF7D-92EADFB17E9A}"/>
              </a:ext>
            </a:extLst>
          </p:cNvPr>
          <p:cNvSpPr/>
          <p:nvPr/>
        </p:nvSpPr>
        <p:spPr>
          <a:xfrm>
            <a:off x="1495067" y="2011403"/>
            <a:ext cx="3474086" cy="2916630"/>
          </a:xfrm>
          <a:prstGeom prst="rect">
            <a:avLst/>
          </a:prstGeom>
          <a:solidFill>
            <a:schemeClr val="bg2">
              <a:alpha val="4987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433ACA-26B6-1B44-87E1-ECE60E0C53FC}"/>
              </a:ext>
            </a:extLst>
          </p:cNvPr>
          <p:cNvSpPr txBox="1"/>
          <p:nvPr/>
        </p:nvSpPr>
        <p:spPr>
          <a:xfrm>
            <a:off x="2048720" y="2995644"/>
            <a:ext cx="2150860" cy="523220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much traffic goes to routes with valid ROAs?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F018B3-2BCC-6844-9F40-3F18CACB5FBA}"/>
              </a:ext>
            </a:extLst>
          </p:cNvPr>
          <p:cNvSpPr/>
          <p:nvPr/>
        </p:nvSpPr>
        <p:spPr>
          <a:xfrm>
            <a:off x="5078971" y="2033429"/>
            <a:ext cx="3757331" cy="3044545"/>
          </a:xfrm>
          <a:prstGeom prst="rect">
            <a:avLst/>
          </a:prstGeom>
          <a:solidFill>
            <a:schemeClr val="bg2">
              <a:alpha val="4987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C50CFE-A14D-824F-D7AE-C99F50EBED0D}"/>
              </a:ext>
            </a:extLst>
          </p:cNvPr>
          <p:cNvSpPr txBox="1"/>
          <p:nvPr/>
        </p:nvSpPr>
        <p:spPr>
          <a:xfrm>
            <a:off x="5807450" y="3009193"/>
            <a:ext cx="2483795" cy="738664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much does RPKI ROV reduce the propagation of invalid routes?</a:t>
            </a:r>
          </a:p>
        </p:txBody>
      </p:sp>
    </p:spTree>
    <p:extLst>
      <p:ext uri="{BB962C8B-B14F-4D97-AF65-F5344CB8AC3E}">
        <p14:creationId xmlns:p14="http://schemas.microsoft.com/office/powerpoint/2010/main" val="263007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628650" y="918250"/>
            <a:ext cx="7983722" cy="422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00050" indent="-285750">
              <a:buClr>
                <a:srgbClr val="E15420"/>
              </a:buClr>
            </a:pPr>
            <a:r>
              <a:rPr lang="en-US" dirty="0"/>
              <a:t>NIST RPKI Monitor reports that </a:t>
            </a:r>
            <a:r>
              <a:rPr lang="en-US" i="1" dirty="0"/>
              <a:t>only 34.1% of IPv4 BGP routes </a:t>
            </a:r>
            <a:r>
              <a:rPr lang="en-US" dirty="0"/>
              <a:t>are presently signed. *</a:t>
            </a:r>
          </a:p>
          <a:p>
            <a:pPr marL="400050" indent="-285750">
              <a:buClr>
                <a:srgbClr val="E15420"/>
              </a:buClr>
            </a:pPr>
            <a:endParaRPr lang="en-US" sz="15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00050" indent="-285750">
              <a:buClr>
                <a:srgbClr val="E15420"/>
              </a:buClr>
            </a:pPr>
            <a:endParaRPr lang="en-US" dirty="0"/>
          </a:p>
          <a:p>
            <a:pPr marL="400050" indent="-285750">
              <a:buClr>
                <a:srgbClr val="E15420"/>
              </a:buClr>
            </a:pPr>
            <a:endParaRPr lang="en-US" sz="15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00050" indent="-285750">
              <a:buClr>
                <a:srgbClr val="E15420"/>
              </a:buClr>
            </a:pPr>
            <a:endParaRPr lang="en-US" dirty="0"/>
          </a:p>
          <a:p>
            <a:pPr marL="400050" indent="-285750">
              <a:buClr>
                <a:srgbClr val="E15420"/>
              </a:buClr>
            </a:pPr>
            <a:endParaRPr lang="en-US" sz="15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00050" indent="-285750">
              <a:buClr>
                <a:srgbClr val="E15420"/>
              </a:buClr>
            </a:pPr>
            <a:endParaRPr lang="en-US" dirty="0"/>
          </a:p>
          <a:p>
            <a:pPr marL="400050" indent="-285750">
              <a:buClr>
                <a:srgbClr val="E15420"/>
              </a:buClr>
            </a:pPr>
            <a:endParaRPr lang="en-US" sz="15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00050" indent="-285750">
              <a:buClr>
                <a:srgbClr val="E15420"/>
              </a:buClr>
            </a:pPr>
            <a:endParaRPr lang="en-US" dirty="0"/>
          </a:p>
          <a:p>
            <a:pPr marL="400050" indent="-285750">
              <a:buClr>
                <a:srgbClr val="E15420"/>
              </a:buClr>
            </a:pPr>
            <a:endParaRPr lang="en-US" sz="15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1879CC-B722-E443-BC39-1EC20C93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with ROA creation?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340D0-181E-4C4C-AC4C-2E41BC2D0177}"/>
              </a:ext>
            </a:extLst>
          </p:cNvPr>
          <p:cNvSpPr txBox="1"/>
          <p:nvPr/>
        </p:nvSpPr>
        <p:spPr>
          <a:xfrm>
            <a:off x="6044183" y="1744005"/>
            <a:ext cx="29377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buClr>
                <a:srgbClr val="E15420"/>
              </a:buClr>
            </a:pPr>
            <a:r>
              <a:rPr lang="en-US" i="1" dirty="0">
                <a:solidFill>
                  <a:schemeClr val="bg1"/>
                </a:solidFill>
              </a:rPr>
              <a:t>Two RPKI unknown routes for each RPKI valid one. </a:t>
            </a:r>
          </a:p>
          <a:p>
            <a:pPr marL="114300">
              <a:buClr>
                <a:srgbClr val="E15420"/>
              </a:buClr>
            </a:pPr>
            <a:endParaRPr lang="en-US" i="1" dirty="0">
              <a:solidFill>
                <a:schemeClr val="bg1"/>
              </a:solidFill>
            </a:endParaRPr>
          </a:p>
          <a:p>
            <a:pPr marL="114300">
              <a:buClr>
                <a:srgbClr val="E15420"/>
              </a:buClr>
            </a:pPr>
            <a:r>
              <a:rPr lang="en-US" i="1" dirty="0">
                <a:solidFill>
                  <a:schemeClr val="bg1"/>
                </a:solidFill>
              </a:rPr>
              <a:t>Question:</a:t>
            </a:r>
          </a:p>
          <a:p>
            <a:pPr marL="114300">
              <a:buClr>
                <a:srgbClr val="E15420"/>
              </a:buClr>
            </a:pPr>
            <a:r>
              <a:rPr lang="en-US" i="1" dirty="0">
                <a:solidFill>
                  <a:schemeClr val="bg1"/>
                </a:solidFill>
              </a:rPr>
              <a:t>What proportion of overall traffic is safeguarded by that 34.1%?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A75164A-BDF1-6149-BCB4-510C30339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31"/>
          <a:stretch/>
        </p:blipFill>
        <p:spPr>
          <a:xfrm>
            <a:off x="814452" y="1456181"/>
            <a:ext cx="5403468" cy="31030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2DE631-D9BA-6B4F-AF32-839A2ED42327}"/>
              </a:ext>
            </a:extLst>
          </p:cNvPr>
          <p:cNvSpPr/>
          <p:nvPr/>
        </p:nvSpPr>
        <p:spPr>
          <a:xfrm>
            <a:off x="2156758" y="1808013"/>
            <a:ext cx="678094" cy="226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07154-1B67-DE44-867A-BDF532484440}"/>
              </a:ext>
            </a:extLst>
          </p:cNvPr>
          <p:cNvSpPr txBox="1"/>
          <p:nvPr/>
        </p:nvSpPr>
        <p:spPr>
          <a:xfrm>
            <a:off x="2560320" y="469312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*32.6% of IPv6 routes are RPKI-Valid</a:t>
            </a:r>
          </a:p>
        </p:txBody>
      </p:sp>
    </p:spTree>
    <p:extLst>
      <p:ext uri="{BB962C8B-B14F-4D97-AF65-F5344CB8AC3E}">
        <p14:creationId xmlns:p14="http://schemas.microsoft.com/office/powerpoint/2010/main" val="239398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082B90-21E9-594D-9297-014ED6C55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74" y="1018834"/>
            <a:ext cx="6174486" cy="3549880"/>
          </a:xfrm>
        </p:spPr>
        <p:txBody>
          <a:bodyPr/>
          <a:lstStyle/>
          <a:p>
            <a:r>
              <a:rPr lang="en-US" dirty="0"/>
              <a:t>Kentik has over 300 customers and almost half have opted-in to the use of their data as part of aggregate analysis.</a:t>
            </a:r>
          </a:p>
          <a:p>
            <a:pPr lvl="1"/>
            <a:r>
              <a:rPr lang="en-US" dirty="0"/>
              <a:t>Note: analysis is subject to biases of the customer set which includes (NSPs, CDNs and enterprises) and is skewed toward the US.</a:t>
            </a:r>
          </a:p>
          <a:p>
            <a:pPr lvl="1"/>
            <a:endParaRPr lang="en-US" dirty="0"/>
          </a:p>
          <a:p>
            <a:r>
              <a:rPr lang="en-US" dirty="0"/>
              <a:t>Kentik’s NetFlow analytics platform annotates flow records with an RPKI evaluation of route of destination IP upon intake.</a:t>
            </a:r>
          </a:p>
          <a:p>
            <a:pPr lvl="1"/>
            <a:r>
              <a:rPr lang="en-US" dirty="0"/>
              <a:t>Originally built to understand how much traffic would be lost by dropping invalids.</a:t>
            </a:r>
          </a:p>
          <a:p>
            <a:pPr lvl="1"/>
            <a:r>
              <a:rPr lang="en-US" dirty="0"/>
              <a:t>Can also be used to understand RPKI from a traffic-volume perspective.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79815-4920-9941-AE32-F3813998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Kentik’s perspective can deepen understanding of RPKI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9DF262-4DEC-CD4B-B34E-4A31AA815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018" y="1018834"/>
            <a:ext cx="19685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6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F1BE3C-7F8E-204F-A730-730F9AB74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48" y="1276385"/>
            <a:ext cx="4659929" cy="3213488"/>
          </a:xfrm>
        </p:spPr>
        <p:txBody>
          <a:bodyPr/>
          <a:lstStyle/>
          <a:p>
            <a:r>
              <a:rPr lang="en-US" sz="1800" dirty="0"/>
              <a:t>Kentik tracks four cases of RPKI outcome.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Valid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Unknown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Invalid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Invalid – but covered by valid/unknown</a:t>
            </a:r>
          </a:p>
          <a:p>
            <a:pPr lvl="1">
              <a:buFont typeface="+mj-lt"/>
              <a:buAutoNum type="arabicPeriod"/>
            </a:pPr>
            <a:endParaRPr lang="en-US" sz="1600" dirty="0"/>
          </a:p>
          <a:p>
            <a:pPr marL="565150" lvl="1" indent="0">
              <a:buNone/>
            </a:pPr>
            <a:r>
              <a:rPr lang="en-US" sz="1600" i="1" dirty="0"/>
              <a:t>Note #4 only exists in the analysis-plane and is not part of IETF/BGP/Routing!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7A749B-746A-B445-978E-34F0586C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proportion of traffic goes to signed routes?</a:t>
            </a: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3A42260A-C370-0346-B39A-3ECC6D98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672" y="1626235"/>
            <a:ext cx="3687678" cy="1888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3C1D7F-264D-2849-8A6A-0E549E19CBBE}"/>
              </a:ext>
            </a:extLst>
          </p:cNvPr>
          <p:cNvSpPr txBox="1"/>
          <p:nvPr/>
        </p:nvSpPr>
        <p:spPr>
          <a:xfrm>
            <a:off x="5538846" y="1254642"/>
            <a:ext cx="1284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Example of #4:</a:t>
            </a:r>
          </a:p>
        </p:txBody>
      </p:sp>
    </p:spTree>
    <p:extLst>
      <p:ext uri="{BB962C8B-B14F-4D97-AF65-F5344CB8AC3E}">
        <p14:creationId xmlns:p14="http://schemas.microsoft.com/office/powerpoint/2010/main" val="397503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F1BE3C-7F8E-204F-A730-730F9AB74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918" y="1050379"/>
            <a:ext cx="7011834" cy="3213488"/>
          </a:xfrm>
        </p:spPr>
        <p:txBody>
          <a:bodyPr/>
          <a:lstStyle/>
          <a:p>
            <a:pPr marL="107950" indent="0">
              <a:buNone/>
            </a:pPr>
            <a:r>
              <a:rPr lang="en-US" sz="1600" dirty="0"/>
              <a:t>Period of analysis:	22 Arp 2022 00:00 UTC to 29 Apr 2022 00:00 UTC (7 days)</a:t>
            </a:r>
          </a:p>
          <a:p>
            <a:pPr marL="107950" indent="0">
              <a:buNone/>
            </a:pPr>
            <a:r>
              <a:rPr lang="en-US" sz="1600" dirty="0"/>
              <a:t>Main Observations*</a:t>
            </a:r>
          </a:p>
          <a:p>
            <a:r>
              <a:rPr lang="en-US" sz="1600" dirty="0"/>
              <a:t>0.1% of traffic volume is ‘Invalid but covering’</a:t>
            </a:r>
          </a:p>
          <a:p>
            <a:r>
              <a:rPr lang="en-US" sz="1600" dirty="0"/>
              <a:t>41.0% is Unknown</a:t>
            </a:r>
          </a:p>
          <a:p>
            <a:r>
              <a:rPr lang="en-US" sz="1600" dirty="0"/>
              <a:t>58.0% is Valid</a:t>
            </a:r>
          </a:p>
          <a:p>
            <a:r>
              <a:rPr lang="en-US" sz="1600" dirty="0"/>
              <a:t>0. 1% is Invalid</a:t>
            </a:r>
          </a:p>
          <a:p>
            <a:pPr marL="107950" indent="0">
              <a:buNone/>
            </a:pPr>
            <a:endParaRPr lang="en-US" sz="1600" dirty="0"/>
          </a:p>
          <a:p>
            <a:pPr marL="107950" indent="0">
              <a:buNone/>
            </a:pPr>
            <a:r>
              <a:rPr lang="en-US" sz="1600" dirty="0"/>
              <a:t>Traffic to invalid routes is infinitesimal.</a:t>
            </a:r>
          </a:p>
          <a:p>
            <a:r>
              <a:rPr lang="en-US" sz="1600" u="sng" dirty="0"/>
              <a:t>Not</a:t>
            </a:r>
            <a:r>
              <a:rPr lang="en-US" sz="1600" dirty="0"/>
              <a:t> a reason to </a:t>
            </a:r>
            <a:r>
              <a:rPr lang="en-US" sz="1600" u="sng" dirty="0"/>
              <a:t>not</a:t>
            </a:r>
            <a:r>
              <a:rPr lang="en-US" sz="1600" dirty="0"/>
              <a:t> drop invalids.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7A749B-746A-B445-978E-34F0586C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0814"/>
            <a:ext cx="7886700" cy="614465"/>
          </a:xfrm>
        </p:spPr>
        <p:txBody>
          <a:bodyPr/>
          <a:lstStyle/>
          <a:p>
            <a:r>
              <a:rPr lang="en-US" dirty="0"/>
              <a:t>Only ~1/3 of BGP routes have ROAs - but how much traffic?</a:t>
            </a:r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59EAB478-EF4E-7541-BDAE-815D3F601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091" y="1535252"/>
            <a:ext cx="3270089" cy="2873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1AA075-A598-CD41-B8F0-C97655FA50CB}"/>
              </a:ext>
            </a:extLst>
          </p:cNvPr>
          <p:cNvSpPr txBox="1"/>
          <p:nvPr/>
        </p:nvSpPr>
        <p:spPr>
          <a:xfrm>
            <a:off x="5378684" y="2657123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Unknown</a:t>
            </a:r>
          </a:p>
          <a:p>
            <a:r>
              <a:rPr lang="en-US" sz="1200" b="1" dirty="0"/>
              <a:t>42.6%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3EDD2-6FD9-184A-BA8F-19DDF39163A9}"/>
              </a:ext>
            </a:extLst>
          </p:cNvPr>
          <p:cNvSpPr txBox="1"/>
          <p:nvPr/>
        </p:nvSpPr>
        <p:spPr>
          <a:xfrm>
            <a:off x="6833550" y="2657123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Valid</a:t>
            </a:r>
          </a:p>
          <a:p>
            <a:r>
              <a:rPr lang="en-US" sz="1200" b="1" dirty="0"/>
              <a:t>56.4%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BED403-F125-294C-AE94-E19F46A62C36}"/>
              </a:ext>
            </a:extLst>
          </p:cNvPr>
          <p:cNvSpPr txBox="1"/>
          <p:nvPr/>
        </p:nvSpPr>
        <p:spPr>
          <a:xfrm>
            <a:off x="6350957" y="1437446"/>
            <a:ext cx="163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Invalid but covering</a:t>
            </a:r>
          </a:p>
          <a:p>
            <a:r>
              <a:rPr lang="en-US" sz="1200" b="1" dirty="0"/>
              <a:t>0.99%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5B24F8-A0D8-AD45-BA94-B6EEF5DF914C}"/>
              </a:ext>
            </a:extLst>
          </p:cNvPr>
          <p:cNvSpPr txBox="1"/>
          <p:nvPr/>
        </p:nvSpPr>
        <p:spPr>
          <a:xfrm>
            <a:off x="1147402" y="4793096"/>
            <a:ext cx="16415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*Combined IPv4 + IPv6</a:t>
            </a:r>
          </a:p>
        </p:txBody>
      </p:sp>
    </p:spTree>
    <p:extLst>
      <p:ext uri="{BB962C8B-B14F-4D97-AF65-F5344CB8AC3E}">
        <p14:creationId xmlns:p14="http://schemas.microsoft.com/office/powerpoint/2010/main" val="20565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Blue Gradient">
  <a:themeElements>
    <a:clrScheme name="Kentik2">
      <a:dk1>
        <a:srgbClr val="000000"/>
      </a:dk1>
      <a:lt1>
        <a:srgbClr val="FFFFFF"/>
      </a:lt1>
      <a:dk2>
        <a:srgbClr val="134770"/>
      </a:dk2>
      <a:lt2>
        <a:srgbClr val="DCF4FC"/>
      </a:lt2>
      <a:accent1>
        <a:srgbClr val="B1E8F9"/>
      </a:accent1>
      <a:accent2>
        <a:srgbClr val="74D6F4"/>
      </a:accent2>
      <a:accent3>
        <a:srgbClr val="29C0EF"/>
      </a:accent3>
      <a:accent4>
        <a:srgbClr val="0F97C4"/>
      </a:accent4>
      <a:accent5>
        <a:srgbClr val="0C80A4"/>
      </a:accent5>
      <a:accent6>
        <a:srgbClr val="22548B"/>
      </a:accent6>
      <a:hlink>
        <a:srgbClr val="B1E8F9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113879</TotalTime>
  <Words>1185</Words>
  <Application>Microsoft Macintosh PowerPoint</Application>
  <PresentationFormat>Skærmshow (16:9)</PresentationFormat>
  <Paragraphs>156</Paragraphs>
  <Slides>18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Mukta</vt:lpstr>
      <vt:lpstr>Source Sans Pro</vt:lpstr>
      <vt:lpstr>Arial</vt:lpstr>
      <vt:lpstr>Blue Gradient</vt:lpstr>
      <vt:lpstr>PowerPoint-præsentation</vt:lpstr>
      <vt:lpstr>Where are we with RPKI ROV adoption?</vt:lpstr>
      <vt:lpstr>Where are we with RPKI ROV adoption?</vt:lpstr>
      <vt:lpstr>Measuring RPKI deployment progress</vt:lpstr>
      <vt:lpstr>Measuring RPKI deployment progress</vt:lpstr>
      <vt:lpstr>Where are we with ROA creation?</vt:lpstr>
      <vt:lpstr>Kentik’s perspective can deepen understanding of RPKI</vt:lpstr>
      <vt:lpstr>What proportion of traffic goes to signed routes?</vt:lpstr>
      <vt:lpstr>Only ~1/3 of BGP routes have ROAs - but how much traffic?</vt:lpstr>
      <vt:lpstr>Comparing metrics for ROA creation by country</vt:lpstr>
      <vt:lpstr>For example, how is the US doing with ROA creation?</vt:lpstr>
      <vt:lpstr>How about the Middle East?</vt:lpstr>
      <vt:lpstr>PowerPoint-præsentation</vt:lpstr>
      <vt:lpstr>RPKI ROV &amp; propagation of invalids</vt:lpstr>
      <vt:lpstr>RPKI=invalid routes propagate far less than other types.</vt:lpstr>
      <vt:lpstr>Example routes which change state from valid to invalid</vt:lpstr>
      <vt:lpstr>In Summary</vt:lpstr>
      <vt:lpstr>Best Current Practice – Reject RPKI-Invalid BGP routes!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Nina Bargisen</cp:lastModifiedBy>
  <cp:revision>25</cp:revision>
  <cp:lastPrinted>2022-01-13T22:11:16Z</cp:lastPrinted>
  <dcterms:modified xsi:type="dcterms:W3CDTF">2022-12-01T17:53:58Z</dcterms:modified>
</cp:coreProperties>
</file>